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13"/>
  </p:notesMasterIdLst>
  <p:sldIdLst>
    <p:sldId id="256" r:id="rId2"/>
    <p:sldId id="258" r:id="rId3"/>
    <p:sldId id="282" r:id="rId4"/>
    <p:sldId id="285" r:id="rId5"/>
    <p:sldId id="257" r:id="rId6"/>
    <p:sldId id="284" r:id="rId7"/>
    <p:sldId id="283" r:id="rId8"/>
    <p:sldId id="260" r:id="rId9"/>
    <p:sldId id="286" r:id="rId10"/>
    <p:sldId id="262" r:id="rId11"/>
    <p:sldId id="265"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C99FC8B-493B-499C-9BDE-FCBF305CB587}">
  <a:tblStyle styleId="{AC99FC8B-493B-499C-9BDE-FCBF305CB587}"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18"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46119167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0" y="0"/>
            <a:ext cx="3044099" cy="5143500"/>
          </a:xfrm>
          <a:prstGeom prst="rect">
            <a:avLst/>
          </a:prstGeom>
          <a:solidFill>
            <a:srgbClr val="294667"/>
          </a:solidFill>
          <a:ln>
            <a:noFill/>
          </a:ln>
        </p:spPr>
        <p:txBody>
          <a:bodyPr wrap="square" lIns="91425" tIns="91425" rIns="91425" bIns="91425" anchor="ctr" anchorCtr="0">
            <a:noAutofit/>
          </a:bodyPr>
          <a:lstStyle/>
          <a:p>
            <a:pPr lvl="0">
              <a:spcBef>
                <a:spcPts val="0"/>
              </a:spcBef>
              <a:buNone/>
            </a:pPr>
            <a:endParaRPr dirty="0"/>
          </a:p>
        </p:txBody>
      </p:sp>
      <p:sp>
        <p:nvSpPr>
          <p:cNvPr id="11" name="Shape 11"/>
          <p:cNvSpPr/>
          <p:nvPr/>
        </p:nvSpPr>
        <p:spPr>
          <a:xfrm>
            <a:off x="3044100" y="0"/>
            <a:ext cx="6099900" cy="5143500"/>
          </a:xfrm>
          <a:prstGeom prst="rect">
            <a:avLst/>
          </a:prstGeom>
          <a:solidFill>
            <a:srgbClr val="FFA800">
              <a:alpha val="85880"/>
            </a:srgbClr>
          </a:solidFill>
          <a:ln>
            <a:noFill/>
          </a:ln>
        </p:spPr>
        <p:txBody>
          <a:bodyPr wrap="square" lIns="91425" tIns="91425" rIns="91425" bIns="91425" anchor="ctr" anchorCtr="0">
            <a:noAutofit/>
          </a:bodyPr>
          <a:lstStyle/>
          <a:p>
            <a:pPr lvl="0">
              <a:spcBef>
                <a:spcPts val="0"/>
              </a:spcBef>
              <a:buNone/>
            </a:pPr>
            <a:endParaRPr dirty="0"/>
          </a:p>
        </p:txBody>
      </p:sp>
      <p:sp>
        <p:nvSpPr>
          <p:cNvPr id="12" name="Shape 12"/>
          <p:cNvSpPr txBox="1">
            <a:spLocks noGrp="1"/>
          </p:cNvSpPr>
          <p:nvPr>
            <p:ph type="ctrTitle"/>
          </p:nvPr>
        </p:nvSpPr>
        <p:spPr>
          <a:xfrm>
            <a:off x="3679325" y="2753850"/>
            <a:ext cx="4903800" cy="1159800"/>
          </a:xfrm>
          <a:prstGeom prst="rect">
            <a:avLst/>
          </a:prstGeom>
        </p:spPr>
        <p:txBody>
          <a:bodyPr wrap="square" lIns="91425" tIns="91425" rIns="91425" bIns="91425" anchor="ctr" anchorCtr="0"/>
          <a:lstStyle>
            <a:lvl1pPr lvl="0">
              <a:spcBef>
                <a:spcPts val="0"/>
              </a:spcBef>
              <a:buClr>
                <a:srgbClr val="FFFFFF"/>
              </a:buClr>
              <a:buSzPct val="100000"/>
              <a:defRPr sz="3600">
                <a:solidFill>
                  <a:srgbClr val="FFFFFF"/>
                </a:solidFill>
              </a:defRPr>
            </a:lvl1pPr>
            <a:lvl2pPr lvl="1">
              <a:spcBef>
                <a:spcPts val="0"/>
              </a:spcBef>
              <a:buClr>
                <a:srgbClr val="FFFFFF"/>
              </a:buClr>
              <a:buSzPct val="100000"/>
              <a:defRPr sz="3600">
                <a:solidFill>
                  <a:srgbClr val="FFFFFF"/>
                </a:solidFill>
              </a:defRPr>
            </a:lvl2pPr>
            <a:lvl3pPr lvl="2">
              <a:spcBef>
                <a:spcPts val="0"/>
              </a:spcBef>
              <a:buClr>
                <a:srgbClr val="FFFFFF"/>
              </a:buClr>
              <a:buSzPct val="100000"/>
              <a:defRPr sz="3600">
                <a:solidFill>
                  <a:srgbClr val="FFFFFF"/>
                </a:solidFill>
              </a:defRPr>
            </a:lvl3pPr>
            <a:lvl4pPr lvl="3">
              <a:spcBef>
                <a:spcPts val="0"/>
              </a:spcBef>
              <a:buClr>
                <a:srgbClr val="FFFFFF"/>
              </a:buClr>
              <a:buSzPct val="100000"/>
              <a:defRPr sz="3600">
                <a:solidFill>
                  <a:srgbClr val="FFFFFF"/>
                </a:solidFill>
              </a:defRPr>
            </a:lvl4pPr>
            <a:lvl5pPr lvl="4">
              <a:spcBef>
                <a:spcPts val="0"/>
              </a:spcBef>
              <a:buClr>
                <a:srgbClr val="FFFFFF"/>
              </a:buClr>
              <a:buSzPct val="100000"/>
              <a:defRPr sz="3600">
                <a:solidFill>
                  <a:srgbClr val="FFFFFF"/>
                </a:solidFill>
              </a:defRPr>
            </a:lvl5pPr>
            <a:lvl6pPr lvl="5">
              <a:spcBef>
                <a:spcPts val="0"/>
              </a:spcBef>
              <a:buClr>
                <a:srgbClr val="FFFFFF"/>
              </a:buClr>
              <a:buSzPct val="100000"/>
              <a:defRPr sz="3600">
                <a:solidFill>
                  <a:srgbClr val="FFFFFF"/>
                </a:solidFill>
              </a:defRPr>
            </a:lvl6pPr>
            <a:lvl7pPr lvl="6">
              <a:spcBef>
                <a:spcPts val="0"/>
              </a:spcBef>
              <a:buClr>
                <a:srgbClr val="FFFFFF"/>
              </a:buClr>
              <a:buSzPct val="100000"/>
              <a:defRPr sz="3600">
                <a:solidFill>
                  <a:srgbClr val="FFFFFF"/>
                </a:solidFill>
              </a:defRPr>
            </a:lvl7pPr>
            <a:lvl8pPr lvl="7">
              <a:spcBef>
                <a:spcPts val="0"/>
              </a:spcBef>
              <a:buClr>
                <a:srgbClr val="FFFFFF"/>
              </a:buClr>
              <a:buSzPct val="100000"/>
              <a:defRPr sz="3600">
                <a:solidFill>
                  <a:srgbClr val="FFFFFF"/>
                </a:solidFill>
              </a:defRPr>
            </a:lvl8pPr>
            <a:lvl9pPr lvl="8">
              <a:spcBef>
                <a:spcPts val="0"/>
              </a:spcBef>
              <a:buClr>
                <a:srgbClr val="FFFFFF"/>
              </a:buClr>
              <a:buSzPct val="100000"/>
              <a:defRPr sz="3600">
                <a:solidFill>
                  <a:srgbClr val="FFFFFF"/>
                </a:solidFill>
              </a:defRPr>
            </a:lvl9pPr>
          </a:lstStyle>
          <a:p>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100" y="-5800"/>
            <a:ext cx="9144000" cy="5149500"/>
          </a:xfrm>
          <a:prstGeom prst="rect">
            <a:avLst/>
          </a:prstGeom>
          <a:solidFill>
            <a:srgbClr val="325680">
              <a:alpha val="86150"/>
            </a:srgbClr>
          </a:solidFill>
          <a:ln>
            <a:noFill/>
          </a:ln>
        </p:spPr>
        <p:txBody>
          <a:bodyPr wrap="square" lIns="91425" tIns="91425" rIns="91425" bIns="91425" anchor="ctr" anchorCtr="0">
            <a:noAutofit/>
          </a:bodyPr>
          <a:lstStyle/>
          <a:p>
            <a:pPr lvl="0">
              <a:spcBef>
                <a:spcPts val="0"/>
              </a:spcBef>
              <a:buNone/>
            </a:pPr>
            <a:endParaRPr dirty="0"/>
          </a:p>
        </p:txBody>
      </p:sp>
      <p:sp>
        <p:nvSpPr>
          <p:cNvPr id="25" name="Shape 25"/>
          <p:cNvSpPr/>
          <p:nvPr/>
        </p:nvSpPr>
        <p:spPr>
          <a:xfrm>
            <a:off x="0" y="-5925"/>
            <a:ext cx="9144000" cy="5149500"/>
          </a:xfrm>
          <a:prstGeom prst="frame">
            <a:avLst>
              <a:gd name="adj1" fmla="val 5041"/>
            </a:avLst>
          </a:prstGeom>
          <a:solidFill>
            <a:srgbClr val="FFA800"/>
          </a:solidFill>
          <a:ln>
            <a:noFill/>
          </a:ln>
        </p:spPr>
        <p:txBody>
          <a:bodyPr wrap="square" lIns="91425" tIns="91425" rIns="91425" bIns="91425" anchor="ctr" anchorCtr="0">
            <a:noAutofit/>
          </a:bodyPr>
          <a:lstStyle/>
          <a:p>
            <a:pPr lvl="0">
              <a:spcBef>
                <a:spcPts val="0"/>
              </a:spcBef>
              <a:buNone/>
            </a:pPr>
            <a:endParaRPr dirty="0"/>
          </a:p>
        </p:txBody>
      </p:sp>
      <p:sp>
        <p:nvSpPr>
          <p:cNvPr id="29" name="Shape 29"/>
          <p:cNvSpPr txBox="1">
            <a:spLocks noGrp="1"/>
          </p:cNvSpPr>
          <p:nvPr>
            <p:ph type="body" idx="1"/>
          </p:nvPr>
        </p:nvSpPr>
        <p:spPr>
          <a:xfrm>
            <a:off x="1616475" y="1393325"/>
            <a:ext cx="5911200" cy="3003600"/>
          </a:xfrm>
          <a:prstGeom prst="rect">
            <a:avLst/>
          </a:prstGeom>
        </p:spPr>
        <p:txBody>
          <a:bodyPr wrap="square" lIns="91425" tIns="91425" rIns="91425" bIns="91425" anchor="t" anchorCtr="0"/>
          <a:lstStyle>
            <a:lvl1pPr lvl="0" algn="ctr" rtl="0">
              <a:spcBef>
                <a:spcPts val="0"/>
              </a:spcBef>
              <a:buClr>
                <a:srgbClr val="FFFFFF"/>
              </a:buClr>
              <a:buSzPct val="100000"/>
              <a:defRPr sz="3000" b="1">
                <a:solidFill>
                  <a:srgbClr val="FFFFFF"/>
                </a:solidFill>
              </a:defRPr>
            </a:lvl1pPr>
            <a:lvl2pPr lvl="1" algn="ctr" rtl="0">
              <a:spcBef>
                <a:spcPts val="0"/>
              </a:spcBef>
              <a:buClr>
                <a:srgbClr val="FFFFFF"/>
              </a:buClr>
              <a:buSzPct val="100000"/>
              <a:defRPr sz="3000" b="1">
                <a:solidFill>
                  <a:srgbClr val="FFFFFF"/>
                </a:solidFill>
              </a:defRPr>
            </a:lvl2pPr>
            <a:lvl3pPr lvl="2" algn="ctr" rtl="0">
              <a:spcBef>
                <a:spcPts val="0"/>
              </a:spcBef>
              <a:buClr>
                <a:srgbClr val="FFFFFF"/>
              </a:buClr>
              <a:buSzPct val="100000"/>
              <a:defRPr sz="3000" b="1">
                <a:solidFill>
                  <a:srgbClr val="FFFFFF"/>
                </a:solidFill>
              </a:defRPr>
            </a:lvl3pPr>
            <a:lvl4pPr lvl="3" algn="ctr" rtl="0">
              <a:spcBef>
                <a:spcPts val="0"/>
              </a:spcBef>
              <a:buClr>
                <a:srgbClr val="FFFFFF"/>
              </a:buClr>
              <a:buSzPct val="100000"/>
              <a:defRPr sz="3000" b="1">
                <a:solidFill>
                  <a:srgbClr val="FFFFFF"/>
                </a:solidFill>
              </a:defRPr>
            </a:lvl4pPr>
            <a:lvl5pPr lvl="4" algn="ctr" rtl="0">
              <a:spcBef>
                <a:spcPts val="0"/>
              </a:spcBef>
              <a:buClr>
                <a:srgbClr val="FFFFFF"/>
              </a:buClr>
              <a:buSzPct val="100000"/>
              <a:defRPr sz="3000" b="1">
                <a:solidFill>
                  <a:srgbClr val="FFFFFF"/>
                </a:solidFill>
              </a:defRPr>
            </a:lvl5pPr>
            <a:lvl6pPr lvl="5" algn="ctr" rtl="0">
              <a:spcBef>
                <a:spcPts val="0"/>
              </a:spcBef>
              <a:buClr>
                <a:srgbClr val="FFFFFF"/>
              </a:buClr>
              <a:buSzPct val="100000"/>
              <a:defRPr sz="3000" b="1">
                <a:solidFill>
                  <a:srgbClr val="FFFFFF"/>
                </a:solidFill>
              </a:defRPr>
            </a:lvl6pPr>
            <a:lvl7pPr lvl="6" algn="ctr" rtl="0">
              <a:spcBef>
                <a:spcPts val="0"/>
              </a:spcBef>
              <a:buClr>
                <a:srgbClr val="FFFFFF"/>
              </a:buClr>
              <a:buSzPct val="100000"/>
              <a:defRPr sz="3000" b="1">
                <a:solidFill>
                  <a:srgbClr val="FFFFFF"/>
                </a:solidFill>
              </a:defRPr>
            </a:lvl7pPr>
            <a:lvl8pPr lvl="7" algn="ctr" rtl="0">
              <a:spcBef>
                <a:spcPts val="0"/>
              </a:spcBef>
              <a:buClr>
                <a:srgbClr val="FFFFFF"/>
              </a:buClr>
              <a:buSzPct val="100000"/>
              <a:defRPr sz="3000" b="1">
                <a:solidFill>
                  <a:srgbClr val="FFFFFF"/>
                </a:solidFill>
              </a:defRPr>
            </a:lvl8pPr>
            <a:lvl9pPr lvl="8" algn="ctr">
              <a:spcBef>
                <a:spcPts val="0"/>
              </a:spcBef>
              <a:buClr>
                <a:srgbClr val="FFFFFF"/>
              </a:buClr>
              <a:buSzPct val="100000"/>
              <a:defRPr sz="3000" b="1">
                <a:solidFill>
                  <a:srgbClr val="FFFFFF"/>
                </a:solidFill>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hird - 2 columns left">
    <p:spTree>
      <p:nvGrpSpPr>
        <p:cNvPr id="1" name="Shape 56"/>
        <p:cNvGrpSpPr/>
        <p:nvPr/>
      </p:nvGrpSpPr>
      <p:grpSpPr>
        <a:xfrm>
          <a:off x="0" y="0"/>
          <a:ext cx="0" cy="0"/>
          <a:chOff x="0" y="0"/>
          <a:chExt cx="0" cy="0"/>
        </a:xfrm>
      </p:grpSpPr>
      <p:sp>
        <p:nvSpPr>
          <p:cNvPr id="57" name="Shape 57"/>
          <p:cNvSpPr/>
          <p:nvPr/>
        </p:nvSpPr>
        <p:spPr>
          <a:xfrm flipH="1">
            <a:off x="6099775" y="0"/>
            <a:ext cx="3044100" cy="5143500"/>
          </a:xfrm>
          <a:prstGeom prst="rect">
            <a:avLst/>
          </a:prstGeom>
          <a:solidFill>
            <a:srgbClr val="325680">
              <a:alpha val="86150"/>
            </a:srgbClr>
          </a:solidFill>
          <a:ln>
            <a:noFill/>
          </a:ln>
        </p:spPr>
        <p:txBody>
          <a:bodyPr wrap="square" lIns="91425" tIns="91425" rIns="91425" bIns="91425" anchor="ctr" anchorCtr="0">
            <a:noAutofit/>
          </a:bodyPr>
          <a:lstStyle/>
          <a:p>
            <a:pPr lvl="0">
              <a:spcBef>
                <a:spcPts val="0"/>
              </a:spcBef>
              <a:buNone/>
            </a:pPr>
            <a:endParaRPr dirty="0"/>
          </a:p>
        </p:txBody>
      </p:sp>
      <p:sp>
        <p:nvSpPr>
          <p:cNvPr id="58" name="Shape 58"/>
          <p:cNvSpPr/>
          <p:nvPr/>
        </p:nvSpPr>
        <p:spPr>
          <a:xfrm flipH="1">
            <a:off x="0" y="0"/>
            <a:ext cx="6099900" cy="5143500"/>
          </a:xfrm>
          <a:prstGeom prst="rect">
            <a:avLst/>
          </a:prstGeom>
          <a:solidFill>
            <a:srgbClr val="FFA800"/>
          </a:solidFill>
          <a:ln>
            <a:noFill/>
          </a:ln>
        </p:spPr>
        <p:txBody>
          <a:bodyPr wrap="square" lIns="91425" tIns="91425" rIns="91425" bIns="91425" anchor="ctr" anchorCtr="0">
            <a:noAutofit/>
          </a:bodyPr>
          <a:lstStyle/>
          <a:p>
            <a:pPr lvl="0">
              <a:spcBef>
                <a:spcPts val="0"/>
              </a:spcBef>
              <a:buNone/>
            </a:pPr>
            <a:endParaRPr dirty="0"/>
          </a:p>
        </p:txBody>
      </p:sp>
      <p:sp>
        <p:nvSpPr>
          <p:cNvPr id="60" name="Shape 60"/>
          <p:cNvSpPr txBox="1">
            <a:spLocks noGrp="1"/>
          </p:cNvSpPr>
          <p:nvPr>
            <p:ph type="title"/>
          </p:nvPr>
        </p:nvSpPr>
        <p:spPr>
          <a:xfrm>
            <a:off x="434705" y="796375"/>
            <a:ext cx="5218800" cy="6693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body" idx="1"/>
          </p:nvPr>
        </p:nvSpPr>
        <p:spPr>
          <a:xfrm>
            <a:off x="434330" y="1614875"/>
            <a:ext cx="2532900" cy="3158700"/>
          </a:xfrm>
          <a:prstGeom prst="rect">
            <a:avLst/>
          </a:prstGeom>
        </p:spPr>
        <p:txBody>
          <a:bodyPr wrap="square" lIns="91425" tIns="91425" rIns="91425" bIns="91425" anchor="t" anchorCtr="0"/>
          <a:lstStyle>
            <a:lvl1pPr lvl="0" rtl="0">
              <a:spcBef>
                <a:spcPts val="0"/>
              </a:spcBef>
              <a:buClr>
                <a:srgbClr val="FFFFFF"/>
              </a:buClr>
              <a:buSzPct val="100000"/>
              <a:defRPr sz="1400">
                <a:solidFill>
                  <a:srgbClr val="FFFFFF"/>
                </a:solidFill>
              </a:defRPr>
            </a:lvl1pPr>
            <a:lvl2pPr lvl="1" rtl="0">
              <a:spcBef>
                <a:spcPts val="0"/>
              </a:spcBef>
              <a:buClr>
                <a:srgbClr val="FFFFFF"/>
              </a:buClr>
              <a:buSzPct val="100000"/>
              <a:defRPr sz="1400">
                <a:solidFill>
                  <a:srgbClr val="FFFFFF"/>
                </a:solidFill>
              </a:defRPr>
            </a:lvl2pPr>
            <a:lvl3pPr lvl="2" rtl="0">
              <a:spcBef>
                <a:spcPts val="0"/>
              </a:spcBef>
              <a:buClr>
                <a:srgbClr val="FFFFFF"/>
              </a:buClr>
              <a:buSzPct val="100000"/>
              <a:defRPr sz="1400">
                <a:solidFill>
                  <a:srgbClr val="FFFFFF"/>
                </a:solidFill>
              </a:defRPr>
            </a:lvl3pPr>
            <a:lvl4pPr lvl="3" rtl="0">
              <a:spcBef>
                <a:spcPts val="0"/>
              </a:spcBef>
              <a:buClr>
                <a:srgbClr val="FFFFFF"/>
              </a:buClr>
              <a:buSzPct val="100000"/>
              <a:defRPr sz="1400">
                <a:solidFill>
                  <a:srgbClr val="FFFFFF"/>
                </a:solidFill>
              </a:defRPr>
            </a:lvl4pPr>
            <a:lvl5pPr lvl="4" rtl="0">
              <a:spcBef>
                <a:spcPts val="0"/>
              </a:spcBef>
              <a:buClr>
                <a:srgbClr val="FFFFFF"/>
              </a:buClr>
              <a:buSzPct val="100000"/>
              <a:defRPr sz="1400">
                <a:solidFill>
                  <a:srgbClr val="FFFFFF"/>
                </a:solidFill>
              </a:defRPr>
            </a:lvl5pPr>
            <a:lvl6pPr lvl="5" rtl="0">
              <a:spcBef>
                <a:spcPts val="0"/>
              </a:spcBef>
              <a:buClr>
                <a:srgbClr val="FFFFFF"/>
              </a:buClr>
              <a:buSzPct val="100000"/>
              <a:defRPr sz="1400">
                <a:solidFill>
                  <a:srgbClr val="FFFFFF"/>
                </a:solidFill>
              </a:defRPr>
            </a:lvl6pPr>
            <a:lvl7pPr lvl="6" rtl="0">
              <a:spcBef>
                <a:spcPts val="0"/>
              </a:spcBef>
              <a:buClr>
                <a:srgbClr val="FFFFFF"/>
              </a:buClr>
              <a:buSzPct val="100000"/>
              <a:defRPr sz="1400">
                <a:solidFill>
                  <a:srgbClr val="FFFFFF"/>
                </a:solidFill>
              </a:defRPr>
            </a:lvl7pPr>
            <a:lvl8pPr lvl="7" rtl="0">
              <a:spcBef>
                <a:spcPts val="0"/>
              </a:spcBef>
              <a:buClr>
                <a:srgbClr val="FFFFFF"/>
              </a:buClr>
              <a:buSzPct val="100000"/>
              <a:defRPr sz="1400">
                <a:solidFill>
                  <a:srgbClr val="FFFFFF"/>
                </a:solidFill>
              </a:defRPr>
            </a:lvl8pPr>
            <a:lvl9pPr lvl="8" rtl="0">
              <a:spcBef>
                <a:spcPts val="0"/>
              </a:spcBef>
              <a:buClr>
                <a:srgbClr val="FFFFFF"/>
              </a:buClr>
              <a:buSzPct val="100000"/>
              <a:defRPr sz="1400">
                <a:solidFill>
                  <a:srgbClr val="FFFFFF"/>
                </a:solidFill>
              </a:defRPr>
            </a:lvl9pPr>
          </a:lstStyle>
          <a:p>
            <a:endParaRPr/>
          </a:p>
        </p:txBody>
      </p:sp>
      <p:sp>
        <p:nvSpPr>
          <p:cNvPr id="62" name="Shape 62"/>
          <p:cNvSpPr txBox="1">
            <a:spLocks noGrp="1"/>
          </p:cNvSpPr>
          <p:nvPr>
            <p:ph type="body" idx="2"/>
          </p:nvPr>
        </p:nvSpPr>
        <p:spPr>
          <a:xfrm>
            <a:off x="3120084" y="1614875"/>
            <a:ext cx="2532900" cy="3158700"/>
          </a:xfrm>
          <a:prstGeom prst="rect">
            <a:avLst/>
          </a:prstGeom>
        </p:spPr>
        <p:txBody>
          <a:bodyPr wrap="square" lIns="91425" tIns="91425" rIns="91425" bIns="91425" anchor="t" anchorCtr="0"/>
          <a:lstStyle>
            <a:lvl1pPr lvl="0" rtl="0">
              <a:spcBef>
                <a:spcPts val="0"/>
              </a:spcBef>
              <a:buClr>
                <a:srgbClr val="FFFFFF"/>
              </a:buClr>
              <a:buSzPct val="100000"/>
              <a:defRPr sz="1400">
                <a:solidFill>
                  <a:srgbClr val="FFFFFF"/>
                </a:solidFill>
              </a:defRPr>
            </a:lvl1pPr>
            <a:lvl2pPr lvl="1" rtl="0">
              <a:spcBef>
                <a:spcPts val="0"/>
              </a:spcBef>
              <a:buClr>
                <a:srgbClr val="FFFFFF"/>
              </a:buClr>
              <a:buSzPct val="100000"/>
              <a:defRPr sz="1400">
                <a:solidFill>
                  <a:srgbClr val="FFFFFF"/>
                </a:solidFill>
              </a:defRPr>
            </a:lvl2pPr>
            <a:lvl3pPr lvl="2" rtl="0">
              <a:spcBef>
                <a:spcPts val="0"/>
              </a:spcBef>
              <a:buClr>
                <a:srgbClr val="FFFFFF"/>
              </a:buClr>
              <a:buSzPct val="100000"/>
              <a:defRPr sz="1400">
                <a:solidFill>
                  <a:srgbClr val="FFFFFF"/>
                </a:solidFill>
              </a:defRPr>
            </a:lvl3pPr>
            <a:lvl4pPr lvl="3" rtl="0">
              <a:spcBef>
                <a:spcPts val="0"/>
              </a:spcBef>
              <a:buClr>
                <a:srgbClr val="FFFFFF"/>
              </a:buClr>
              <a:buSzPct val="100000"/>
              <a:defRPr sz="1400">
                <a:solidFill>
                  <a:srgbClr val="FFFFFF"/>
                </a:solidFill>
              </a:defRPr>
            </a:lvl4pPr>
            <a:lvl5pPr lvl="4" rtl="0">
              <a:spcBef>
                <a:spcPts val="0"/>
              </a:spcBef>
              <a:buClr>
                <a:srgbClr val="FFFFFF"/>
              </a:buClr>
              <a:buSzPct val="100000"/>
              <a:defRPr sz="1400">
                <a:solidFill>
                  <a:srgbClr val="FFFFFF"/>
                </a:solidFill>
              </a:defRPr>
            </a:lvl5pPr>
            <a:lvl6pPr lvl="5" rtl="0">
              <a:spcBef>
                <a:spcPts val="0"/>
              </a:spcBef>
              <a:buClr>
                <a:srgbClr val="FFFFFF"/>
              </a:buClr>
              <a:buSzPct val="100000"/>
              <a:defRPr sz="1400">
                <a:solidFill>
                  <a:srgbClr val="FFFFFF"/>
                </a:solidFill>
              </a:defRPr>
            </a:lvl6pPr>
            <a:lvl7pPr lvl="6" rtl="0">
              <a:spcBef>
                <a:spcPts val="0"/>
              </a:spcBef>
              <a:buClr>
                <a:srgbClr val="FFFFFF"/>
              </a:buClr>
              <a:buSzPct val="100000"/>
              <a:defRPr sz="1400">
                <a:solidFill>
                  <a:srgbClr val="FFFFFF"/>
                </a:solidFill>
              </a:defRPr>
            </a:lvl7pPr>
            <a:lvl8pPr lvl="7" rtl="0">
              <a:spcBef>
                <a:spcPts val="0"/>
              </a:spcBef>
              <a:buClr>
                <a:srgbClr val="FFFFFF"/>
              </a:buClr>
              <a:buSzPct val="100000"/>
              <a:defRPr sz="1400">
                <a:solidFill>
                  <a:srgbClr val="FFFFFF"/>
                </a:solidFill>
              </a:defRPr>
            </a:lvl8pPr>
            <a:lvl9pPr lvl="8" rtl="0">
              <a:spcBef>
                <a:spcPts val="0"/>
              </a:spcBef>
              <a:buClr>
                <a:srgbClr val="FFFFFF"/>
              </a:buClr>
              <a:buSzPct val="100000"/>
              <a:defRPr sz="1400">
                <a:solidFill>
                  <a:srgbClr val="FFFFFF"/>
                </a:solidFill>
              </a:defRPr>
            </a:lvl9pPr>
          </a:lstStyle>
          <a:p>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dark)">
    <p:spTree>
      <p:nvGrpSpPr>
        <p:cNvPr id="1" name="Shape 85"/>
        <p:cNvGrpSpPr/>
        <p:nvPr/>
      </p:nvGrpSpPr>
      <p:grpSpPr>
        <a:xfrm>
          <a:off x="0" y="0"/>
          <a:ext cx="0" cy="0"/>
          <a:chOff x="0" y="0"/>
          <a:chExt cx="0" cy="0"/>
        </a:xfrm>
      </p:grpSpPr>
      <p:sp>
        <p:nvSpPr>
          <p:cNvPr id="86" name="Shape 86"/>
          <p:cNvSpPr/>
          <p:nvPr/>
        </p:nvSpPr>
        <p:spPr>
          <a:xfrm>
            <a:off x="100" y="-5800"/>
            <a:ext cx="9144000" cy="5149500"/>
          </a:xfrm>
          <a:prstGeom prst="rect">
            <a:avLst/>
          </a:prstGeom>
          <a:solidFill>
            <a:srgbClr val="325680">
              <a:alpha val="86150"/>
            </a:srgbClr>
          </a:solidFill>
          <a:ln>
            <a:noFill/>
          </a:ln>
        </p:spPr>
        <p:txBody>
          <a:bodyPr wrap="square" lIns="91425" tIns="91425" rIns="91425" bIns="91425" anchor="ctr" anchorCtr="0">
            <a:noAutofit/>
          </a:bodyPr>
          <a:lstStyle/>
          <a:p>
            <a:pPr lvl="0">
              <a:spcBef>
                <a:spcPts val="0"/>
              </a:spcBef>
              <a:buNone/>
            </a:pPr>
            <a:endParaRPr dirty="0"/>
          </a:p>
        </p:txBody>
      </p:sp>
      <p:sp>
        <p:nvSpPr>
          <p:cNvPr id="87" name="Shape 87"/>
          <p:cNvSpPr/>
          <p:nvPr/>
        </p:nvSpPr>
        <p:spPr>
          <a:xfrm>
            <a:off x="0" y="-5925"/>
            <a:ext cx="9144000" cy="5149500"/>
          </a:xfrm>
          <a:prstGeom prst="frame">
            <a:avLst>
              <a:gd name="adj1" fmla="val 5041"/>
            </a:avLst>
          </a:prstGeom>
          <a:solidFill>
            <a:srgbClr val="FFA800"/>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bright)">
    <p:spTree>
      <p:nvGrpSpPr>
        <p:cNvPr id="1" name="Shape 90"/>
        <p:cNvGrpSpPr/>
        <p:nvPr/>
      </p:nvGrpSpPr>
      <p:grpSpPr>
        <a:xfrm>
          <a:off x="0" y="0"/>
          <a:ext cx="0" cy="0"/>
          <a:chOff x="0" y="0"/>
          <a:chExt cx="0" cy="0"/>
        </a:xfrm>
      </p:grpSpPr>
      <p:sp>
        <p:nvSpPr>
          <p:cNvPr id="91" name="Shape 91"/>
          <p:cNvSpPr/>
          <p:nvPr/>
        </p:nvSpPr>
        <p:spPr>
          <a:xfrm>
            <a:off x="100" y="-5800"/>
            <a:ext cx="9144000" cy="5149500"/>
          </a:xfrm>
          <a:prstGeom prst="rect">
            <a:avLst/>
          </a:prstGeom>
          <a:solidFill>
            <a:srgbClr val="FFA800">
              <a:alpha val="85880"/>
            </a:srgbClr>
          </a:solidFill>
          <a:ln>
            <a:noFill/>
          </a:ln>
        </p:spPr>
        <p:txBody>
          <a:bodyPr wrap="square" lIns="91425" tIns="91425" rIns="91425" bIns="91425" anchor="ctr" anchorCtr="0">
            <a:noAutofit/>
          </a:bodyPr>
          <a:lstStyle/>
          <a:p>
            <a:pPr lvl="0">
              <a:spcBef>
                <a:spcPts val="0"/>
              </a:spcBef>
              <a:buNone/>
            </a:pPr>
            <a:endParaRPr dirty="0"/>
          </a:p>
        </p:txBody>
      </p:sp>
      <p:sp>
        <p:nvSpPr>
          <p:cNvPr id="92" name="Shape 92"/>
          <p:cNvSpPr/>
          <p:nvPr/>
        </p:nvSpPr>
        <p:spPr>
          <a:xfrm>
            <a:off x="0" y="-5925"/>
            <a:ext cx="9144000" cy="5149500"/>
          </a:xfrm>
          <a:prstGeom prst="frame">
            <a:avLst>
              <a:gd name="adj1" fmla="val 5041"/>
            </a:avLst>
          </a:prstGeom>
          <a:solidFill>
            <a:srgbClr val="294667"/>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white)">
    <p:spTree>
      <p:nvGrpSpPr>
        <p:cNvPr id="1" name="Shape 95"/>
        <p:cNvGrpSpPr/>
        <p:nvPr/>
      </p:nvGrpSpPr>
      <p:grpSpPr>
        <a:xfrm>
          <a:off x="0" y="0"/>
          <a:ext cx="0" cy="0"/>
          <a:chOff x="0" y="0"/>
          <a:chExt cx="0" cy="0"/>
        </a:xfrm>
      </p:grpSpPr>
      <p:sp>
        <p:nvSpPr>
          <p:cNvPr id="96" name="Shape 96"/>
          <p:cNvSpPr/>
          <p:nvPr/>
        </p:nvSpPr>
        <p:spPr>
          <a:xfrm>
            <a:off x="0" y="-5925"/>
            <a:ext cx="9144000" cy="5149500"/>
          </a:xfrm>
          <a:prstGeom prst="frame">
            <a:avLst>
              <a:gd name="adj1" fmla="val 5041"/>
            </a:avLst>
          </a:prstGeom>
          <a:solidFill>
            <a:srgbClr val="FFA800"/>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wrap="square" lIns="91425" tIns="91425" rIns="91425" bIns="91425" anchor="b" anchorCtr="0"/>
          <a:lstStyle>
            <a:lvl1pPr lvl="0">
              <a:spcBef>
                <a:spcPts val="0"/>
              </a:spcBef>
              <a:buClr>
                <a:srgbClr val="294667"/>
              </a:buClr>
              <a:buFont typeface="Merriweather"/>
              <a:buNone/>
              <a:defRPr b="1">
                <a:solidFill>
                  <a:srgbClr val="294667"/>
                </a:solidFill>
                <a:latin typeface="Merriweather"/>
                <a:ea typeface="Merriweather"/>
                <a:cs typeface="Merriweather"/>
                <a:sym typeface="Merriweather"/>
              </a:defRPr>
            </a:lvl1pPr>
            <a:lvl2pPr lvl="1">
              <a:spcBef>
                <a:spcPts val="0"/>
              </a:spcBef>
              <a:buClr>
                <a:srgbClr val="294667"/>
              </a:buClr>
              <a:buFont typeface="Merriweather"/>
              <a:buNone/>
              <a:defRPr b="1">
                <a:solidFill>
                  <a:srgbClr val="294667"/>
                </a:solidFill>
                <a:latin typeface="Merriweather"/>
                <a:ea typeface="Merriweather"/>
                <a:cs typeface="Merriweather"/>
                <a:sym typeface="Merriweather"/>
              </a:defRPr>
            </a:lvl2pPr>
            <a:lvl3pPr lvl="2">
              <a:spcBef>
                <a:spcPts val="0"/>
              </a:spcBef>
              <a:buClr>
                <a:srgbClr val="294667"/>
              </a:buClr>
              <a:buFont typeface="Merriweather"/>
              <a:buNone/>
              <a:defRPr b="1">
                <a:solidFill>
                  <a:srgbClr val="294667"/>
                </a:solidFill>
                <a:latin typeface="Merriweather"/>
                <a:ea typeface="Merriweather"/>
                <a:cs typeface="Merriweather"/>
                <a:sym typeface="Merriweather"/>
              </a:defRPr>
            </a:lvl3pPr>
            <a:lvl4pPr lvl="3">
              <a:spcBef>
                <a:spcPts val="0"/>
              </a:spcBef>
              <a:buClr>
                <a:srgbClr val="294667"/>
              </a:buClr>
              <a:buFont typeface="Merriweather"/>
              <a:buNone/>
              <a:defRPr b="1">
                <a:solidFill>
                  <a:srgbClr val="294667"/>
                </a:solidFill>
                <a:latin typeface="Merriweather"/>
                <a:ea typeface="Merriweather"/>
                <a:cs typeface="Merriweather"/>
                <a:sym typeface="Merriweather"/>
              </a:defRPr>
            </a:lvl4pPr>
            <a:lvl5pPr lvl="4">
              <a:spcBef>
                <a:spcPts val="0"/>
              </a:spcBef>
              <a:buClr>
                <a:srgbClr val="294667"/>
              </a:buClr>
              <a:buFont typeface="Merriweather"/>
              <a:buNone/>
              <a:defRPr b="1">
                <a:solidFill>
                  <a:srgbClr val="294667"/>
                </a:solidFill>
                <a:latin typeface="Merriweather"/>
                <a:ea typeface="Merriweather"/>
                <a:cs typeface="Merriweather"/>
                <a:sym typeface="Merriweather"/>
              </a:defRPr>
            </a:lvl5pPr>
            <a:lvl6pPr lvl="5">
              <a:spcBef>
                <a:spcPts val="0"/>
              </a:spcBef>
              <a:buClr>
                <a:srgbClr val="294667"/>
              </a:buClr>
              <a:buFont typeface="Merriweather"/>
              <a:buNone/>
              <a:defRPr b="1">
                <a:solidFill>
                  <a:srgbClr val="294667"/>
                </a:solidFill>
                <a:latin typeface="Merriweather"/>
                <a:ea typeface="Merriweather"/>
                <a:cs typeface="Merriweather"/>
                <a:sym typeface="Merriweather"/>
              </a:defRPr>
            </a:lvl6pPr>
            <a:lvl7pPr lvl="6">
              <a:spcBef>
                <a:spcPts val="0"/>
              </a:spcBef>
              <a:buClr>
                <a:srgbClr val="294667"/>
              </a:buClr>
              <a:buFont typeface="Merriweather"/>
              <a:buNone/>
              <a:defRPr b="1">
                <a:solidFill>
                  <a:srgbClr val="294667"/>
                </a:solidFill>
                <a:latin typeface="Merriweather"/>
                <a:ea typeface="Merriweather"/>
                <a:cs typeface="Merriweather"/>
                <a:sym typeface="Merriweather"/>
              </a:defRPr>
            </a:lvl7pPr>
            <a:lvl8pPr lvl="7">
              <a:spcBef>
                <a:spcPts val="0"/>
              </a:spcBef>
              <a:buClr>
                <a:srgbClr val="294667"/>
              </a:buClr>
              <a:buFont typeface="Merriweather"/>
              <a:buNone/>
              <a:defRPr b="1">
                <a:solidFill>
                  <a:srgbClr val="294667"/>
                </a:solidFill>
                <a:latin typeface="Merriweather"/>
                <a:ea typeface="Merriweather"/>
                <a:cs typeface="Merriweather"/>
                <a:sym typeface="Merriweather"/>
              </a:defRPr>
            </a:lvl8pPr>
            <a:lvl9pPr lvl="8">
              <a:spcBef>
                <a:spcPts val="0"/>
              </a:spcBef>
              <a:buClr>
                <a:srgbClr val="294667"/>
              </a:buClr>
              <a:buFont typeface="Merriweather"/>
              <a:buNone/>
              <a:defRPr b="1">
                <a:solidFill>
                  <a:srgbClr val="294667"/>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wrap="square" lIns="91425" tIns="91425" rIns="91425" bIns="91425" anchor="t" anchorCtr="0"/>
          <a:lstStyle>
            <a:lvl1pPr lvl="0">
              <a:spcBef>
                <a:spcPts val="600"/>
              </a:spcBef>
              <a:buClr>
                <a:srgbClr val="FFA800"/>
              </a:buClr>
              <a:buSzPct val="100000"/>
              <a:buFont typeface="Open Sans"/>
              <a:buChar char="▫"/>
              <a:defRPr sz="1800">
                <a:solidFill>
                  <a:srgbClr val="021028"/>
                </a:solidFill>
                <a:latin typeface="Open Sans"/>
                <a:ea typeface="Open Sans"/>
                <a:cs typeface="Open Sans"/>
                <a:sym typeface="Open Sans"/>
              </a:defRPr>
            </a:lvl1pPr>
            <a:lvl2pPr lvl="1">
              <a:spcBef>
                <a:spcPts val="480"/>
              </a:spcBef>
              <a:buClr>
                <a:srgbClr val="FFA800"/>
              </a:buClr>
              <a:buSzPct val="100000"/>
              <a:buFont typeface="Open Sans"/>
              <a:buChar char="▪"/>
              <a:defRPr sz="1800">
                <a:solidFill>
                  <a:srgbClr val="021028"/>
                </a:solidFill>
                <a:latin typeface="Open Sans"/>
                <a:ea typeface="Open Sans"/>
                <a:cs typeface="Open Sans"/>
                <a:sym typeface="Open Sans"/>
              </a:defRPr>
            </a:lvl2pPr>
            <a:lvl3pPr lvl="2">
              <a:spcBef>
                <a:spcPts val="480"/>
              </a:spcBef>
              <a:buClr>
                <a:srgbClr val="FFA800"/>
              </a:buClr>
              <a:buSzPct val="100000"/>
              <a:buFont typeface="Open Sans"/>
              <a:buChar char="▫"/>
              <a:defRPr sz="1800">
                <a:solidFill>
                  <a:srgbClr val="021028"/>
                </a:solidFill>
                <a:latin typeface="Open Sans"/>
                <a:ea typeface="Open Sans"/>
                <a:cs typeface="Open Sans"/>
                <a:sym typeface="Open Sans"/>
              </a:defRPr>
            </a:lvl3pPr>
            <a:lvl4pPr lvl="3">
              <a:spcBef>
                <a:spcPts val="360"/>
              </a:spcBef>
              <a:buClr>
                <a:srgbClr val="FFA800"/>
              </a:buClr>
              <a:buSzPct val="100000"/>
              <a:buFont typeface="Open Sans"/>
              <a:buChar char="▪"/>
              <a:defRPr sz="1800">
                <a:solidFill>
                  <a:srgbClr val="021028"/>
                </a:solidFill>
                <a:latin typeface="Open Sans"/>
                <a:ea typeface="Open Sans"/>
                <a:cs typeface="Open Sans"/>
                <a:sym typeface="Open Sans"/>
              </a:defRPr>
            </a:lvl4pPr>
            <a:lvl5pPr lvl="4">
              <a:spcBef>
                <a:spcPts val="360"/>
              </a:spcBef>
              <a:buClr>
                <a:srgbClr val="FFA800"/>
              </a:buClr>
              <a:buSzPct val="100000"/>
              <a:buFont typeface="Open Sans"/>
              <a:buChar char="▫"/>
              <a:defRPr sz="1800">
                <a:solidFill>
                  <a:srgbClr val="021028"/>
                </a:solidFill>
                <a:latin typeface="Open Sans"/>
                <a:ea typeface="Open Sans"/>
                <a:cs typeface="Open Sans"/>
                <a:sym typeface="Open Sans"/>
              </a:defRPr>
            </a:lvl5pPr>
            <a:lvl6pPr lvl="5">
              <a:spcBef>
                <a:spcPts val="360"/>
              </a:spcBef>
              <a:buClr>
                <a:srgbClr val="FFA800"/>
              </a:buClr>
              <a:buSzPct val="100000"/>
              <a:buFont typeface="Open Sans"/>
              <a:buChar char="▪"/>
              <a:defRPr sz="1800">
                <a:solidFill>
                  <a:srgbClr val="021028"/>
                </a:solidFill>
                <a:latin typeface="Open Sans"/>
                <a:ea typeface="Open Sans"/>
                <a:cs typeface="Open Sans"/>
                <a:sym typeface="Open Sans"/>
              </a:defRPr>
            </a:lvl6pPr>
            <a:lvl7pPr lvl="6">
              <a:spcBef>
                <a:spcPts val="360"/>
              </a:spcBef>
              <a:buClr>
                <a:srgbClr val="FFA800"/>
              </a:buClr>
              <a:buSzPct val="100000"/>
              <a:buFont typeface="Open Sans"/>
              <a:buChar char="▫"/>
              <a:defRPr sz="1800">
                <a:solidFill>
                  <a:srgbClr val="021028"/>
                </a:solidFill>
                <a:latin typeface="Open Sans"/>
                <a:ea typeface="Open Sans"/>
                <a:cs typeface="Open Sans"/>
                <a:sym typeface="Open Sans"/>
              </a:defRPr>
            </a:lvl7pPr>
            <a:lvl8pPr lvl="7">
              <a:spcBef>
                <a:spcPts val="360"/>
              </a:spcBef>
              <a:buClr>
                <a:srgbClr val="FFA800"/>
              </a:buClr>
              <a:buSzPct val="100000"/>
              <a:buFont typeface="Open Sans"/>
              <a:buChar char="▪"/>
              <a:defRPr sz="1800">
                <a:solidFill>
                  <a:srgbClr val="021028"/>
                </a:solidFill>
                <a:latin typeface="Open Sans"/>
                <a:ea typeface="Open Sans"/>
                <a:cs typeface="Open Sans"/>
                <a:sym typeface="Open Sans"/>
              </a:defRPr>
            </a:lvl8pPr>
            <a:lvl9pPr lvl="8">
              <a:spcBef>
                <a:spcPts val="360"/>
              </a:spcBef>
              <a:buClr>
                <a:srgbClr val="FFA800"/>
              </a:buClr>
              <a:buSzPct val="100000"/>
              <a:buFont typeface="Open Sans"/>
              <a:buChar char="▫"/>
              <a:defRPr sz="1800">
                <a:solidFill>
                  <a:srgbClr val="021028"/>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59" r:id="rId5"/>
    <p:sldLayoutId id="2147483660" r:id="rId6"/>
  </p:sldLayoutIdLst>
  <p:transition>
    <p:fade/>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3886200" y="2752597"/>
            <a:ext cx="4294200" cy="1571753"/>
          </a:xfrm>
          <a:prstGeom prst="rect">
            <a:avLst/>
          </a:prstGeom>
        </p:spPr>
        <p:txBody>
          <a:bodyPr wrap="square" lIns="91425" tIns="91425" rIns="91425" bIns="91425" anchor="ctr" anchorCtr="0">
            <a:noAutofit/>
          </a:bodyPr>
          <a:lstStyle/>
          <a:p>
            <a:pPr lvl="0" algn="ctr">
              <a:spcBef>
                <a:spcPts val="0"/>
              </a:spcBef>
              <a:buNone/>
            </a:pPr>
            <a:r>
              <a:rPr lang="en" sz="5400"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SOFT-TECH</a:t>
            </a:r>
            <a:r>
              <a:rPr lang="en"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Enterprises LLC</a:t>
            </a:r>
            <a:endParaRPr lang="en"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12" name="Shape 404"/>
          <p:cNvGrpSpPr/>
          <p:nvPr/>
        </p:nvGrpSpPr>
        <p:grpSpPr>
          <a:xfrm>
            <a:off x="474341" y="3532836"/>
            <a:ext cx="286664" cy="253359"/>
            <a:chOff x="1236875" y="1623900"/>
            <a:chExt cx="465200" cy="455475"/>
          </a:xfrm>
        </p:grpSpPr>
        <p:sp>
          <p:nvSpPr>
            <p:cNvPr id="13" name="Shape 405"/>
            <p:cNvSpPr/>
            <p:nvPr/>
          </p:nvSpPr>
          <p:spPr>
            <a:xfrm>
              <a:off x="1236875" y="1623900"/>
              <a:ext cx="465200" cy="445125"/>
            </a:xfrm>
            <a:custGeom>
              <a:avLst/>
              <a:gdLst/>
              <a:ahLst/>
              <a:cxnLst/>
              <a:rect l="0" t="0" r="0" b="0"/>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4" name="Shape 406"/>
            <p:cNvSpPr/>
            <p:nvPr/>
          </p:nvSpPr>
          <p:spPr>
            <a:xfrm>
              <a:off x="1244800" y="2078750"/>
              <a:ext cx="449375" cy="625"/>
            </a:xfrm>
            <a:custGeom>
              <a:avLst/>
              <a:gdLst/>
              <a:ahLst/>
              <a:cxnLst/>
              <a:rect l="0" t="0" r="0" b="0"/>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5" name="Shape 407"/>
            <p:cNvSpPr/>
            <p:nvPr/>
          </p:nvSpPr>
          <p:spPr>
            <a:xfrm>
              <a:off x="1236875" y="1791950"/>
              <a:ext cx="465200" cy="171725"/>
            </a:xfrm>
            <a:custGeom>
              <a:avLst/>
              <a:gdLst/>
              <a:ahLst/>
              <a:cxnLst/>
              <a:rect l="0" t="0" r="0" b="0"/>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6" name="Shape 408"/>
            <p:cNvSpPr/>
            <p:nvPr/>
          </p:nvSpPr>
          <p:spPr>
            <a:xfrm>
              <a:off x="1330025" y="1750550"/>
              <a:ext cx="278900" cy="110850"/>
            </a:xfrm>
            <a:custGeom>
              <a:avLst/>
              <a:gdLst/>
              <a:ahLst/>
              <a:cxnLst/>
              <a:rect l="0" t="0" r="0" b="0"/>
              <a:pathLst>
                <a:path w="11156" h="4434" fill="none" extrusionOk="0">
                  <a:moveTo>
                    <a:pt x="1" y="4433"/>
                  </a:moveTo>
                  <a:lnTo>
                    <a:pt x="1" y="1"/>
                  </a:lnTo>
                  <a:lnTo>
                    <a:pt x="11155" y="1"/>
                  </a:lnTo>
                  <a:lnTo>
                    <a:pt x="11155" y="4433"/>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7" name="Shape 409"/>
            <p:cNvSpPr/>
            <p:nvPr/>
          </p:nvSpPr>
          <p:spPr>
            <a:xfrm>
              <a:off x="1402500" y="1810225"/>
              <a:ext cx="133975" cy="25"/>
            </a:xfrm>
            <a:custGeom>
              <a:avLst/>
              <a:gdLst/>
              <a:ahLst/>
              <a:cxnLst/>
              <a:rect l="0" t="0" r="0" b="0"/>
              <a:pathLst>
                <a:path w="5359" h="1" fill="none" extrusionOk="0">
                  <a:moveTo>
                    <a:pt x="0" y="0"/>
                  </a:moveTo>
                  <a:lnTo>
                    <a:pt x="5358" y="0"/>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8" name="Shape 410"/>
            <p:cNvSpPr/>
            <p:nvPr/>
          </p:nvSpPr>
          <p:spPr>
            <a:xfrm>
              <a:off x="1402500" y="1844325"/>
              <a:ext cx="133975" cy="25"/>
            </a:xfrm>
            <a:custGeom>
              <a:avLst/>
              <a:gdLst/>
              <a:ahLst/>
              <a:cxnLst/>
              <a:rect l="0" t="0" r="0" b="0"/>
              <a:pathLst>
                <a:path w="5359" h="1" fill="none" extrusionOk="0">
                  <a:moveTo>
                    <a:pt x="0" y="0"/>
                  </a:moveTo>
                  <a:lnTo>
                    <a:pt x="5358" y="0"/>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9" name="Shape 411"/>
            <p:cNvSpPr/>
            <p:nvPr/>
          </p:nvSpPr>
          <p:spPr>
            <a:xfrm>
              <a:off x="1402500" y="1878425"/>
              <a:ext cx="85250" cy="25"/>
            </a:xfrm>
            <a:custGeom>
              <a:avLst/>
              <a:gdLst/>
              <a:ahLst/>
              <a:cxnLst/>
              <a:rect l="0" t="0" r="0" b="0"/>
              <a:pathLst>
                <a:path w="3410" h="1" fill="none" extrusionOk="0">
                  <a:moveTo>
                    <a:pt x="0" y="0"/>
                  </a:moveTo>
                  <a:lnTo>
                    <a:pt x="3410" y="0"/>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sp>
        <p:nvSpPr>
          <p:cNvPr id="2" name="TextBox 1"/>
          <p:cNvSpPr txBox="1"/>
          <p:nvPr/>
        </p:nvSpPr>
        <p:spPr>
          <a:xfrm>
            <a:off x="902747" y="3520186"/>
            <a:ext cx="1992853" cy="307777"/>
          </a:xfrm>
          <a:prstGeom prst="rect">
            <a:avLst/>
          </a:prstGeom>
          <a:noFill/>
        </p:spPr>
        <p:txBody>
          <a:bodyPr wrap="none" rtlCol="0">
            <a:spAutoFit/>
          </a:bodyPr>
          <a:lstStyle/>
          <a:p>
            <a:r>
              <a:rPr lang="en"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info@soft-techllc.com</a:t>
            </a:r>
            <a:endParaRPr lang="e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p:cNvSpPr txBox="1"/>
          <p:nvPr/>
        </p:nvSpPr>
        <p:spPr>
          <a:xfrm>
            <a:off x="885202" y="3971249"/>
            <a:ext cx="1996059" cy="954107"/>
          </a:xfrm>
          <a:prstGeom prst="rect">
            <a:avLst/>
          </a:prstGeom>
          <a:noFill/>
        </p:spPr>
        <p:txBody>
          <a:bodyPr wrap="none" rtlCol="0">
            <a:spAutoFit/>
          </a:bodyPr>
          <a:lstStyle>
            <a:defPPr marR="0" lvl="0" algn="l" rtl="0">
              <a:lnSpc>
                <a:spcPct val="100000"/>
              </a:lnSpc>
              <a:spcBef>
                <a:spcPts val="0"/>
              </a:spcBef>
              <a:spcAft>
                <a:spcPts val="0"/>
              </a:spcAft>
            </a:defPPr>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2400 Old Milton </a:t>
            </a:r>
            <a:r>
              <a:rPr lang="en-US" dirty="0" smtClean="0"/>
              <a:t>Pkwy</a:t>
            </a:r>
          </a:p>
          <a:p>
            <a:r>
              <a:rPr lang="en-US" smtClean="0"/>
              <a:t>Unit 125</a:t>
            </a:r>
            <a:endParaRPr lang="en-US" dirty="0" smtClean="0"/>
          </a:p>
          <a:p>
            <a:r>
              <a:rPr lang="en-US" dirty="0" smtClean="0"/>
              <a:t>Alpharetta, GA</a:t>
            </a:r>
          </a:p>
          <a:p>
            <a:r>
              <a:rPr lang="en-US" dirty="0" smtClean="0"/>
              <a:t>30009</a:t>
            </a:r>
            <a:endParaRPr lang="en" dirty="0"/>
          </a:p>
        </p:txBody>
      </p:sp>
      <p:sp>
        <p:nvSpPr>
          <p:cNvPr id="4" name="TextBox 3"/>
          <p:cNvSpPr txBox="1"/>
          <p:nvPr/>
        </p:nvSpPr>
        <p:spPr>
          <a:xfrm>
            <a:off x="894387" y="3030536"/>
            <a:ext cx="1972015" cy="307777"/>
          </a:xfrm>
          <a:prstGeom prst="rect">
            <a:avLst/>
          </a:prstGeom>
          <a:noFill/>
        </p:spPr>
        <p:txBody>
          <a:bodyPr wrap="none" rtlCol="0">
            <a:spAutoFit/>
          </a:bodyPr>
          <a:lstStyle>
            <a:defPPr marR="0" lvl="0" algn="l" rtl="0">
              <a:lnSpc>
                <a:spcPct val="100000"/>
              </a:lnSpc>
              <a:spcBef>
                <a:spcPts val="0"/>
              </a:spcBef>
              <a:spcAft>
                <a:spcPts val="0"/>
              </a:spcAft>
            </a:defPPr>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www.soft-techllc.com</a:t>
            </a:r>
          </a:p>
        </p:txBody>
      </p:sp>
      <p:sp>
        <p:nvSpPr>
          <p:cNvPr id="23" name="Shape 376"/>
          <p:cNvSpPr/>
          <p:nvPr/>
        </p:nvSpPr>
        <p:spPr>
          <a:xfrm>
            <a:off x="440796" y="3028950"/>
            <a:ext cx="353755" cy="308700"/>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nvGrpSpPr>
          <p:cNvPr id="24" name="Shape 419"/>
          <p:cNvGrpSpPr/>
          <p:nvPr/>
        </p:nvGrpSpPr>
        <p:grpSpPr>
          <a:xfrm>
            <a:off x="468827" y="4053917"/>
            <a:ext cx="297692" cy="286664"/>
            <a:chOff x="2594050" y="1631825"/>
            <a:chExt cx="439625" cy="439625"/>
          </a:xfrm>
        </p:grpSpPr>
        <p:sp>
          <p:nvSpPr>
            <p:cNvPr id="25" name="Shape 42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6" name="Shape 42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7" name="Shape 42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8" name="Shape 42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 name="Shape 116"/>
          <p:cNvSpPr txBox="1">
            <a:spLocks/>
          </p:cNvSpPr>
          <p:nvPr/>
        </p:nvSpPr>
        <p:spPr>
          <a:xfrm>
            <a:off x="304800" y="350838"/>
            <a:ext cx="8534400" cy="849312"/>
          </a:xfrm>
          <a:prstGeom prst="rect">
            <a:avLst/>
          </a:prstGeom>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000" b="1" dirty="0">
                <a:solidFill>
                  <a:srgbClr val="294667"/>
                </a:solidFill>
                <a:latin typeface="Open Sans Extrabold" panose="020B0906030804020204" pitchFamily="34" charset="0"/>
                <a:ea typeface="Open Sans Extrabold" panose="020B0906030804020204" pitchFamily="34" charset="0"/>
                <a:cs typeface="Open Sans Extrabold" panose="020B0906030804020204" pitchFamily="34" charset="0"/>
                <a:sym typeface="Merriweather"/>
              </a:rPr>
              <a:t>Behind the flexibility of our </a:t>
            </a:r>
            <a:r>
              <a:rPr lang="en-US" sz="2000" b="1" dirty="0" smtClean="0">
                <a:solidFill>
                  <a:srgbClr val="294667"/>
                </a:solidFill>
                <a:latin typeface="Open Sans Extrabold" panose="020B0906030804020204" pitchFamily="34" charset="0"/>
                <a:ea typeface="Open Sans Extrabold" panose="020B0906030804020204" pitchFamily="34" charset="0"/>
                <a:cs typeface="Open Sans Extrabold" panose="020B0906030804020204" pitchFamily="34" charset="0"/>
                <a:sym typeface="Merriweather"/>
              </a:rPr>
              <a:t>services,</a:t>
            </a:r>
          </a:p>
          <a:p>
            <a:pPr algn="ctr"/>
            <a:r>
              <a:rPr lang="en-US" sz="2000" b="1" dirty="0" smtClean="0">
                <a:solidFill>
                  <a:srgbClr val="294667"/>
                </a:solidFill>
                <a:latin typeface="Open Sans Extrabold" panose="020B0906030804020204" pitchFamily="34" charset="0"/>
                <a:ea typeface="Open Sans Extrabold" panose="020B0906030804020204" pitchFamily="34" charset="0"/>
                <a:cs typeface="Open Sans Extrabold" panose="020B0906030804020204" pitchFamily="34" charset="0"/>
                <a:sym typeface="Merriweather"/>
              </a:rPr>
              <a:t>our </a:t>
            </a:r>
            <a:r>
              <a:rPr lang="en-US" sz="2000" b="1" dirty="0">
                <a:solidFill>
                  <a:srgbClr val="294667"/>
                </a:solidFill>
                <a:latin typeface="Open Sans Extrabold" panose="020B0906030804020204" pitchFamily="34" charset="0"/>
                <a:ea typeface="Open Sans Extrabold" panose="020B0906030804020204" pitchFamily="34" charset="0"/>
                <a:cs typeface="Open Sans Extrabold" panose="020B0906030804020204" pitchFamily="34" charset="0"/>
                <a:sym typeface="Merriweather"/>
              </a:rPr>
              <a:t>employees hold these </a:t>
            </a:r>
            <a:r>
              <a:rPr lang="en-US" sz="2000" b="1" dirty="0" smtClean="0">
                <a:solidFill>
                  <a:srgbClr val="294667"/>
                </a:solidFill>
                <a:latin typeface="Open Sans Extrabold" panose="020B0906030804020204" pitchFamily="34" charset="0"/>
                <a:ea typeface="Open Sans Extrabold" panose="020B0906030804020204" pitchFamily="34" charset="0"/>
                <a:cs typeface="Open Sans Extrabold" panose="020B0906030804020204" pitchFamily="34" charset="0"/>
                <a:sym typeface="Merriweather"/>
              </a:rPr>
              <a:t>certifications…</a:t>
            </a:r>
            <a:endParaRPr lang="en"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C:\Users\Admin\Desktop\MyDocs\DigiantGroup\Soft-TechLLCCom\Website\Certifications\certified-oracl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474" y="3168783"/>
            <a:ext cx="1590726" cy="6983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dmin\Desktop\MyDocs\DigiantGroup\Soft-TechLLCCom\Website\Certifications\certified-pm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66850"/>
            <a:ext cx="1574798" cy="9524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dmin\Desktop\MyDocs\DigiantGroup\Soft-TechLLCCom\Website\Certifications\certified-sap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00" y="1466850"/>
            <a:ext cx="1397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dmin\Desktop\MyDocs\DigiantGroup\Soft-TechLLCCom\Website\Certifications\certified-sap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3375" y="1452563"/>
            <a:ext cx="1546225" cy="966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Admin\Desktop\MyDocs\DigiantGroup\Soft-TechLLCCom\Website\Certifications\certified-tablea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3058" y="2905265"/>
            <a:ext cx="1545142" cy="11142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Admin\Desktop\MyDocs\DigiantGroup\Soft-TechLLCCom\Website\Certifications\certified-hyperion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1205" y="3174402"/>
            <a:ext cx="1422195" cy="692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Admin\Desktop\MyDocs\DigiantGroup\Soft-TechLLCCom\Website\Certifications\certified-itil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2587" y="1452562"/>
            <a:ext cx="1649413" cy="96678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MyDocs\DigiantGroup\Soft-TechLLCCom\Website\Certifications\certified-msf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3143250"/>
            <a:ext cx="1587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7"/>
        <p:cNvGrpSpPr/>
        <p:nvPr/>
      </p:nvGrpSpPr>
      <p:grpSpPr>
        <a:xfrm>
          <a:off x="0" y="0"/>
          <a:ext cx="0" cy="0"/>
          <a:chOff x="0" y="0"/>
          <a:chExt cx="0" cy="0"/>
        </a:xfrm>
      </p:grpSpPr>
      <p:sp>
        <p:nvSpPr>
          <p:cNvPr id="2" name="Shape 125"/>
          <p:cNvSpPr txBox="1">
            <a:spLocks/>
          </p:cNvSpPr>
          <p:nvPr/>
        </p:nvSpPr>
        <p:spPr>
          <a:xfrm>
            <a:off x="762000" y="1047750"/>
            <a:ext cx="7619999" cy="1519238"/>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94667"/>
              </a:buClr>
              <a:buFont typeface="Merriweather"/>
              <a:buNone/>
              <a:defRPr sz="1400" b="1" i="0" u="none" strike="noStrike" cap="none">
                <a:solidFill>
                  <a:srgbClr val="294667"/>
                </a:solidFill>
                <a:latin typeface="Merriweather"/>
                <a:ea typeface="Merriweather"/>
                <a:cs typeface="Merriweather"/>
                <a:sym typeface="Merriweather"/>
              </a:defRPr>
            </a:lvl1pPr>
            <a:lvl2pPr lvl="1">
              <a:spcBef>
                <a:spcPts val="0"/>
              </a:spcBef>
              <a:buClr>
                <a:srgbClr val="294667"/>
              </a:buClr>
              <a:buFont typeface="Merriweather"/>
              <a:buNone/>
              <a:defRPr b="1">
                <a:solidFill>
                  <a:srgbClr val="294667"/>
                </a:solidFill>
                <a:latin typeface="Merriweather"/>
                <a:ea typeface="Merriweather"/>
                <a:cs typeface="Merriweather"/>
                <a:sym typeface="Merriweather"/>
              </a:defRPr>
            </a:lvl2pPr>
            <a:lvl3pPr lvl="2">
              <a:spcBef>
                <a:spcPts val="0"/>
              </a:spcBef>
              <a:buClr>
                <a:srgbClr val="294667"/>
              </a:buClr>
              <a:buFont typeface="Merriweather"/>
              <a:buNone/>
              <a:defRPr b="1">
                <a:solidFill>
                  <a:srgbClr val="294667"/>
                </a:solidFill>
                <a:latin typeface="Merriweather"/>
                <a:ea typeface="Merriweather"/>
                <a:cs typeface="Merriweather"/>
                <a:sym typeface="Merriweather"/>
              </a:defRPr>
            </a:lvl3pPr>
            <a:lvl4pPr lvl="3">
              <a:spcBef>
                <a:spcPts val="0"/>
              </a:spcBef>
              <a:buClr>
                <a:srgbClr val="294667"/>
              </a:buClr>
              <a:buFont typeface="Merriweather"/>
              <a:buNone/>
              <a:defRPr b="1">
                <a:solidFill>
                  <a:srgbClr val="294667"/>
                </a:solidFill>
                <a:latin typeface="Merriweather"/>
                <a:ea typeface="Merriweather"/>
                <a:cs typeface="Merriweather"/>
                <a:sym typeface="Merriweather"/>
              </a:defRPr>
            </a:lvl4pPr>
            <a:lvl5pPr lvl="4">
              <a:spcBef>
                <a:spcPts val="0"/>
              </a:spcBef>
              <a:buClr>
                <a:srgbClr val="294667"/>
              </a:buClr>
              <a:buFont typeface="Merriweather"/>
              <a:buNone/>
              <a:defRPr b="1">
                <a:solidFill>
                  <a:srgbClr val="294667"/>
                </a:solidFill>
                <a:latin typeface="Merriweather"/>
                <a:ea typeface="Merriweather"/>
                <a:cs typeface="Merriweather"/>
                <a:sym typeface="Merriweather"/>
              </a:defRPr>
            </a:lvl5pPr>
            <a:lvl6pPr lvl="5">
              <a:spcBef>
                <a:spcPts val="0"/>
              </a:spcBef>
              <a:buClr>
                <a:srgbClr val="294667"/>
              </a:buClr>
              <a:buFont typeface="Merriweather"/>
              <a:buNone/>
              <a:defRPr b="1">
                <a:solidFill>
                  <a:srgbClr val="294667"/>
                </a:solidFill>
                <a:latin typeface="Merriweather"/>
                <a:ea typeface="Merriweather"/>
                <a:cs typeface="Merriweather"/>
                <a:sym typeface="Merriweather"/>
              </a:defRPr>
            </a:lvl6pPr>
            <a:lvl7pPr lvl="6">
              <a:spcBef>
                <a:spcPts val="0"/>
              </a:spcBef>
              <a:buClr>
                <a:srgbClr val="294667"/>
              </a:buClr>
              <a:buFont typeface="Merriweather"/>
              <a:buNone/>
              <a:defRPr b="1">
                <a:solidFill>
                  <a:srgbClr val="294667"/>
                </a:solidFill>
                <a:latin typeface="Merriweather"/>
                <a:ea typeface="Merriweather"/>
                <a:cs typeface="Merriweather"/>
                <a:sym typeface="Merriweather"/>
              </a:defRPr>
            </a:lvl7pPr>
            <a:lvl8pPr lvl="7">
              <a:spcBef>
                <a:spcPts val="0"/>
              </a:spcBef>
              <a:buClr>
                <a:srgbClr val="294667"/>
              </a:buClr>
              <a:buFont typeface="Merriweather"/>
              <a:buNone/>
              <a:defRPr b="1">
                <a:solidFill>
                  <a:srgbClr val="294667"/>
                </a:solidFill>
                <a:latin typeface="Merriweather"/>
                <a:ea typeface="Merriweather"/>
                <a:cs typeface="Merriweather"/>
                <a:sym typeface="Merriweather"/>
              </a:defRPr>
            </a:lvl8pPr>
            <a:lvl9pPr lvl="8">
              <a:spcBef>
                <a:spcPts val="0"/>
              </a:spcBef>
              <a:buClr>
                <a:srgbClr val="294667"/>
              </a:buClr>
              <a:buFont typeface="Merriweather"/>
              <a:buNone/>
              <a:defRPr b="1">
                <a:solidFill>
                  <a:srgbClr val="294667"/>
                </a:solidFill>
                <a:latin typeface="Merriweather"/>
                <a:ea typeface="Merriweather"/>
                <a:cs typeface="Merriweather"/>
                <a:sym typeface="Merriweather"/>
              </a:defRPr>
            </a:lvl9pPr>
          </a:lstStyle>
          <a:p>
            <a:pPr algn="ctr"/>
            <a:r>
              <a:rPr lang="en" sz="4800" dirty="0" smtClean="0">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sym typeface="Arial"/>
              </a:rPr>
              <a:t>Got questions</a:t>
            </a:r>
            <a:r>
              <a:rPr lang="en" sz="4800" dirty="0" smtClean="0">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a:t>
            </a:r>
            <a:r>
              <a:rPr lang="en" sz="2000" dirty="0">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a:r>
            <a:br>
              <a:rPr lang="en" sz="2000" dirty="0">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r>
              <a:rPr lang="en" sz="1200" dirty="0" smtClean="0">
                <a:solidFill>
                  <a:srgbClr val="FFA800"/>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a:r>
            <a:br>
              <a:rPr lang="en" sz="1200" dirty="0" smtClean="0">
                <a:solidFill>
                  <a:srgbClr val="FFA800"/>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r>
              <a:rPr lang="en-US" sz="24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We can help, chances are we've seen it before!</a:t>
            </a:r>
            <a:endParaRPr lang="en" sz="24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p:cNvSpPr txBox="1"/>
          <p:nvPr/>
        </p:nvSpPr>
        <p:spPr>
          <a:xfrm>
            <a:off x="2590800" y="2952750"/>
            <a:ext cx="3379451" cy="892552"/>
          </a:xfrm>
          <a:prstGeom prst="rect">
            <a:avLst/>
          </a:prstGeom>
          <a:noFill/>
        </p:spPr>
        <p:txBody>
          <a:bodyPr wrap="none" rtlCol="0">
            <a:spAutoFit/>
          </a:bodyPr>
          <a:lstStyle/>
          <a:p>
            <a:pPr algn="ctr"/>
            <a:r>
              <a:rPr lang="en-US" sz="2200" b="1"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www.soft-techllc.com</a:t>
            </a:r>
          </a:p>
          <a:p>
            <a:pPr algn="ctr"/>
            <a:endParaRPr lang="en-US" sz="800" b="1"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r>
              <a:rPr lang="en-US" sz="2200" b="1"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info@soft-techllc.com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4"/>
        <p:cNvGrpSpPr/>
        <p:nvPr/>
      </p:nvGrpSpPr>
      <p:grpSpPr>
        <a:xfrm>
          <a:off x="0" y="0"/>
          <a:ext cx="0" cy="0"/>
          <a:chOff x="0" y="0"/>
          <a:chExt cx="0" cy="0"/>
        </a:xfrm>
      </p:grpSpPr>
      <p:sp>
        <p:nvSpPr>
          <p:cNvPr id="125" name="Shape 125"/>
          <p:cNvSpPr txBox="1">
            <a:spLocks noGrp="1"/>
          </p:cNvSpPr>
          <p:nvPr>
            <p:ph type="ctrTitle" idx="4294967295"/>
          </p:nvPr>
        </p:nvSpPr>
        <p:spPr>
          <a:xfrm>
            <a:off x="1752600" y="1047750"/>
            <a:ext cx="5299075" cy="1519238"/>
          </a:xfrm>
          <a:prstGeom prst="rect">
            <a:avLst/>
          </a:prstGeom>
        </p:spPr>
        <p:txBody>
          <a:bodyPr wrap="square" lIns="91425" tIns="91425" rIns="91425" bIns="91425" anchor="b" anchorCtr="0">
            <a:noAutofit/>
          </a:bodyPr>
          <a:lstStyle/>
          <a:p>
            <a:pPr lvl="0" algn="ctr">
              <a:spcBef>
                <a:spcPts val="0"/>
              </a:spcBef>
              <a:buNone/>
            </a:pPr>
            <a:r>
              <a:rPr lang="en" sz="4800" dirty="0" smtClean="0">
                <a:solidFill>
                  <a:srgbClr val="FFA800"/>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Have a vision?</a:t>
            </a:r>
            <a:br>
              <a:rPr lang="en" sz="4800" dirty="0" smtClean="0">
                <a:solidFill>
                  <a:srgbClr val="FFA800"/>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r>
              <a:rPr lang="en" sz="1200" dirty="0">
                <a:solidFill>
                  <a:srgbClr val="FFA800"/>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a:r>
            <a:br>
              <a:rPr lang="en" sz="1200" dirty="0">
                <a:solidFill>
                  <a:srgbClr val="FFA800"/>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br>
            <a:r>
              <a:rPr lang="en" sz="2400" dirty="0" smtClean="0">
                <a:solidFill>
                  <a:srgbClr val="FFA8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Let’s bring IT to life together!</a:t>
            </a:r>
            <a:endParaRPr lang="en" sz="2400" dirty="0">
              <a:solidFill>
                <a:srgbClr val="FFA8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p:cNvSpPr txBox="1"/>
          <p:nvPr/>
        </p:nvSpPr>
        <p:spPr>
          <a:xfrm>
            <a:off x="1209675" y="3486150"/>
            <a:ext cx="6481261" cy="430887"/>
          </a:xfrm>
          <a:prstGeom prst="rect">
            <a:avLst/>
          </a:prstGeom>
          <a:noFill/>
        </p:spPr>
        <p:txBody>
          <a:bodyPr wrap="none" rtlCol="0">
            <a:spAutoFit/>
          </a:bodyPr>
          <a:lstStyle/>
          <a:p>
            <a:r>
              <a:rPr lang="en-US" sz="2200" b="1"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We </a:t>
            </a:r>
            <a:r>
              <a:rPr lang="en-US" sz="22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create experiences our customers love!</a:t>
            </a:r>
            <a:endParaRPr lang="en-US" sz="22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Shape 138"/>
        <p:cNvGrpSpPr/>
        <p:nvPr/>
      </p:nvGrpSpPr>
      <p:grpSpPr>
        <a:xfrm>
          <a:off x="0" y="0"/>
          <a:ext cx="0" cy="0"/>
          <a:chOff x="0" y="0"/>
          <a:chExt cx="0" cy="0"/>
        </a:xfrm>
      </p:grpSpPr>
      <p:sp>
        <p:nvSpPr>
          <p:cNvPr id="2" name="TextBox 1"/>
          <p:cNvSpPr txBox="1"/>
          <p:nvPr/>
        </p:nvSpPr>
        <p:spPr>
          <a:xfrm>
            <a:off x="457200" y="438150"/>
            <a:ext cx="8229600" cy="3785652"/>
          </a:xfrm>
          <a:prstGeom prst="rect">
            <a:avLst/>
          </a:prstGeom>
          <a:noFill/>
        </p:spPr>
        <p:txBody>
          <a:bodyPr wrap="square" rtlCol="0">
            <a:spAutoFit/>
          </a:bodyPr>
          <a:lstStyle/>
          <a:p>
            <a:r>
              <a:rPr lang="en-US" sz="16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LET'S SUCCEED TOGETHER!</a:t>
            </a:r>
          </a:p>
          <a:p>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In an intensely competitive business environment, organizations that take a strategic approach to their IT rather than a reactive one are best able to overcome competitive pressures, surmount business and technology challenges and foster lasting success.</a:t>
            </a:r>
          </a:p>
          <a:p>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Soft-Tech </a:t>
            </a:r>
            <a:r>
              <a:rPr lang="en-US"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was </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founded with these specific business goals in mind. We help our clients </a:t>
            </a:r>
            <a:r>
              <a:rPr lang="en-US"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to run their IT as a business and set </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up for long term success by looking deeper and asking </a:t>
            </a:r>
            <a:r>
              <a:rPr lang="en-US"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questions. </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Simply put, we remove hidden friction points to ensure a seamless technology experience and deliver actionable innovation to meet rapidly changing business </a:t>
            </a:r>
            <a:r>
              <a:rPr lang="en-US"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expectations.</a:t>
            </a:r>
          </a:p>
          <a:p>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We </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offer </a:t>
            </a:r>
            <a:r>
              <a:rPr lang="en-US"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our customers innovative IT strategies, </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standards and best practices which reduce risk, improve competitive advantage and enhance operational </a:t>
            </a:r>
            <a:r>
              <a:rPr lang="en-US"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efficiency by keeping continuous improvement principles in mind</a:t>
            </a:r>
            <a:r>
              <a:rPr lang="en-US"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90880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026" name="Picture 2" descr="C:\Users\Admin\Desktop\MyDocs\DigiantGroup\Soft-TechLLCCom\Website\Logos\logo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95550"/>
            <a:ext cx="1190625"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MyDocs\DigiantGroup\Soft-TechLLCCom\Website\Logos\logo0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895350"/>
            <a:ext cx="12573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MyDocs\DigiantGroup\Soft-TechLLCCom\Website\Logos\logo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97155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MyDocs\DigiantGroup\Soft-TechLLCCom\Website\Logos\logo03-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895350"/>
            <a:ext cx="9906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MyDocs\DigiantGroup\Soft-TechLLCCom\Website\Logos\logo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2100" y="971550"/>
            <a:ext cx="1714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MyDocs\DigiantGroup\Soft-TechLLCCom\Website\Logos\logo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6000" y="971550"/>
            <a:ext cx="10922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MyDocs\DigiantGroup\Soft-TechLLCCom\Website\Logos\logo0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200" y="2190750"/>
            <a:ext cx="1270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MyDocs\DigiantGroup\Soft-TechLLCCom\Website\Logos\logo0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9250" y="2266950"/>
            <a:ext cx="2032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dmin\Desktop\MyDocs\DigiantGroup\Soft-TechLLCCom\Website\Logos\logo09-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4977" y="2266950"/>
            <a:ext cx="15748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dmin\Desktop\MyDocs\DigiantGroup\Soft-TechLLCCom\Website\Logos\logo1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3638550"/>
            <a:ext cx="21844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Admin\Desktop\MyDocs\DigiantGroup\Soft-TechLLCCom\Website\Logos\logo13.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3562350"/>
            <a:ext cx="20193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116"/>
          <p:cNvSpPr txBox="1">
            <a:spLocks/>
          </p:cNvSpPr>
          <p:nvPr/>
        </p:nvSpPr>
        <p:spPr>
          <a:xfrm>
            <a:off x="635000" y="333375"/>
            <a:ext cx="7975600" cy="485775"/>
          </a:xfrm>
          <a:prstGeom prst="rect">
            <a:avLst/>
          </a:prstGeom>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endParaRPr lang="en-US" sz="2000" b="1" dirty="0">
              <a:solidFill>
                <a:srgbClr val="294667"/>
              </a:solidFill>
              <a:latin typeface="Open Sans Extrabold" panose="020B0906030804020204" pitchFamily="34" charset="0"/>
              <a:ea typeface="Open Sans Extrabold" panose="020B0906030804020204" pitchFamily="34" charset="0"/>
              <a:cs typeface="Open Sans Extrabold" panose="020B0906030804020204" pitchFamily="34" charset="0"/>
              <a:sym typeface="Merriweather"/>
            </a:endParaRPr>
          </a:p>
          <a:p>
            <a:pPr algn="ctr"/>
            <a:r>
              <a:rPr lang="en-US" sz="2000" b="1" dirty="0">
                <a:solidFill>
                  <a:srgbClr val="294667"/>
                </a:solidFill>
                <a:latin typeface="Open Sans Extrabold" panose="020B0906030804020204" pitchFamily="34" charset="0"/>
                <a:ea typeface="Open Sans Extrabold" panose="020B0906030804020204" pitchFamily="34" charset="0"/>
                <a:cs typeface="Open Sans Extrabold" panose="020B0906030804020204" pitchFamily="34" charset="0"/>
                <a:sym typeface="Merriweather"/>
              </a:rPr>
              <a:t>Customers are our partners and we invest in their success!</a:t>
            </a:r>
            <a:endParaRPr lang="en"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C:\Users\Admin\Desktop\MyDocs\DigiantGroup\Soft-TechLLCCom\Website\Logos\logo14.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6500" y="3486150"/>
            <a:ext cx="20193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56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533400" y="285750"/>
            <a:ext cx="5334000" cy="1318175"/>
          </a:xfrm>
          <a:prstGeom prst="rect">
            <a:avLst/>
          </a:prstGeom>
        </p:spPr>
        <p:txBody>
          <a:bodyPr wrap="square" lIns="91425" tIns="91425" rIns="91425" bIns="91425" anchor="b" anchorCtr="0">
            <a:noAutofit/>
          </a:bodyPr>
          <a:lstStyle/>
          <a:p>
            <a:pPr lvl="0"/>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Soft-Tech </a:t>
            </a: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is </a:t>
            </a:r>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an IT services and solutions company</a:t>
            </a: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a:t>
            </a:r>
            <a:b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br>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
            </a:r>
            <a:br>
              <a:rPr lang="en-US" dirty="0">
                <a:latin typeface="Open Sans Extrabold" panose="020B0906030804020204" pitchFamily="34" charset="0"/>
                <a:ea typeface="Open Sans Extrabold" panose="020B0906030804020204" pitchFamily="34" charset="0"/>
                <a:cs typeface="Open Sans Extrabold" panose="020B0906030804020204" pitchFamily="34" charset="0"/>
              </a:rPr>
            </a:br>
            <a:r>
              <a:rPr lang="en-US" sz="1300" b="0" dirty="0">
                <a:latin typeface="Open Sans" panose="020B0606030504020204" pitchFamily="34" charset="0"/>
                <a:ea typeface="Open Sans" panose="020B0606030504020204" pitchFamily="34" charset="0"/>
                <a:cs typeface="Open Sans" panose="020B0606030504020204" pitchFamily="34" charset="0"/>
              </a:rPr>
              <a:t>We provide technology expertise, services and </a:t>
            </a:r>
            <a:r>
              <a:rPr lang="en-US" sz="1300" b="0" dirty="0" smtClean="0">
                <a:latin typeface="Open Sans" panose="020B0606030504020204" pitchFamily="34" charset="0"/>
                <a:ea typeface="Open Sans" panose="020B0606030504020204" pitchFamily="34" charset="0"/>
                <a:cs typeface="Open Sans" panose="020B0606030504020204" pitchFamily="34" charset="0"/>
              </a:rPr>
              <a:t>support</a:t>
            </a:r>
            <a:br>
              <a:rPr lang="en-US" sz="1300" b="0" dirty="0" smtClean="0">
                <a:latin typeface="Open Sans" panose="020B0606030504020204" pitchFamily="34" charset="0"/>
                <a:ea typeface="Open Sans" panose="020B0606030504020204" pitchFamily="34" charset="0"/>
                <a:cs typeface="Open Sans" panose="020B0606030504020204" pitchFamily="34" charset="0"/>
              </a:rPr>
            </a:br>
            <a:r>
              <a:rPr lang="en-US" sz="1300" b="0" dirty="0" smtClean="0">
                <a:latin typeface="Open Sans" panose="020B0606030504020204" pitchFamily="34" charset="0"/>
                <a:ea typeface="Open Sans" panose="020B0606030504020204" pitchFamily="34" charset="0"/>
                <a:cs typeface="Open Sans" panose="020B0606030504020204" pitchFamily="34" charset="0"/>
              </a:rPr>
              <a:t>to </a:t>
            </a:r>
            <a:r>
              <a:rPr lang="en-US" sz="1300" b="0" dirty="0">
                <a:latin typeface="Open Sans" panose="020B0606030504020204" pitchFamily="34" charset="0"/>
                <a:ea typeface="Open Sans" panose="020B0606030504020204" pitchFamily="34" charset="0"/>
                <a:cs typeface="Open Sans" panose="020B0606030504020204" pitchFamily="34" charset="0"/>
              </a:rPr>
              <a:t>help </a:t>
            </a:r>
            <a:r>
              <a:rPr lang="en-US" sz="1300" b="0" dirty="0" smtClean="0">
                <a:latin typeface="Open Sans" panose="020B0606030504020204" pitchFamily="34" charset="0"/>
                <a:ea typeface="Open Sans" panose="020B0606030504020204" pitchFamily="34" charset="0"/>
                <a:cs typeface="Open Sans" panose="020B0606030504020204" pitchFamily="34" charset="0"/>
              </a:rPr>
              <a:t>organizations </a:t>
            </a:r>
            <a:r>
              <a:rPr lang="en-US" sz="1300" b="0" dirty="0">
                <a:latin typeface="Open Sans" panose="020B0606030504020204" pitchFamily="34" charset="0"/>
                <a:ea typeface="Open Sans" panose="020B0606030504020204" pitchFamily="34" charset="0"/>
                <a:cs typeface="Open Sans" panose="020B0606030504020204" pitchFamily="34" charset="0"/>
              </a:rPr>
              <a:t>sustain growth and strengthen performance by offering the following </a:t>
            </a:r>
            <a:r>
              <a:rPr lang="en-US" sz="1300" dirty="0">
                <a:latin typeface="Open Sans" panose="020B0606030504020204" pitchFamily="34" charset="0"/>
                <a:ea typeface="Open Sans" panose="020B0606030504020204" pitchFamily="34" charset="0"/>
                <a:cs typeface="Open Sans" panose="020B0606030504020204" pitchFamily="34" charset="0"/>
              </a:rPr>
              <a:t>main line of services</a:t>
            </a:r>
            <a:r>
              <a:rPr lang="en-US" sz="1300" b="0" dirty="0">
                <a:latin typeface="Open Sans" panose="020B0606030504020204" pitchFamily="34" charset="0"/>
                <a:ea typeface="Open Sans" panose="020B0606030504020204" pitchFamily="34" charset="0"/>
                <a:cs typeface="Open Sans" panose="020B0606030504020204" pitchFamily="34" charset="0"/>
              </a:rPr>
              <a:t>:</a:t>
            </a:r>
            <a:endParaRPr lang="en" sz="13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120" name="Shape 120"/>
          <p:cNvSpPr txBox="1">
            <a:spLocks noGrp="1"/>
          </p:cNvSpPr>
          <p:nvPr>
            <p:ph type="body" idx="1"/>
          </p:nvPr>
        </p:nvSpPr>
        <p:spPr>
          <a:xfrm>
            <a:off x="533400" y="1657350"/>
            <a:ext cx="5105400" cy="3276600"/>
          </a:xfrm>
          <a:prstGeom prst="rect">
            <a:avLst/>
          </a:prstGeom>
        </p:spPr>
        <p:txBody>
          <a:bodyPr wrap="square" lIns="91425" tIns="91425" rIns="91425" bIns="91425" anchor="t" anchorCtr="0">
            <a:noAutofit/>
          </a:bodyPr>
          <a:lstStyle/>
          <a:p>
            <a:pPr lvl="0">
              <a:buClr>
                <a:schemeClr val="dk1"/>
              </a:buClr>
              <a:buNone/>
            </a:pPr>
            <a:r>
              <a:rPr lang="en-US" sz="1200" b="1" dirty="0" smtClean="0"/>
              <a:t>CIO </a:t>
            </a:r>
            <a:r>
              <a:rPr lang="en-US" sz="1200" b="1" dirty="0"/>
              <a:t>Advisory </a:t>
            </a:r>
            <a:r>
              <a:rPr lang="en-US" sz="1200" b="1" dirty="0" smtClean="0"/>
              <a:t>Services</a:t>
            </a:r>
          </a:p>
          <a:p>
            <a:pPr lvl="0">
              <a:buClr>
                <a:schemeClr val="dk1"/>
              </a:buClr>
              <a:buNone/>
            </a:pPr>
            <a:endParaRPr lang="en-US" sz="1000" b="1" dirty="0"/>
          </a:p>
          <a:p>
            <a:pPr lvl="0">
              <a:buClr>
                <a:schemeClr val="dk1"/>
              </a:buClr>
              <a:buNone/>
            </a:pPr>
            <a:r>
              <a:rPr lang="en-US" sz="1200" b="1" dirty="0" smtClean="0"/>
              <a:t>IT </a:t>
            </a:r>
            <a:r>
              <a:rPr lang="en-US" sz="1200" b="1" dirty="0"/>
              <a:t>Transformation </a:t>
            </a:r>
            <a:r>
              <a:rPr lang="en-US" sz="1200" b="1" dirty="0" smtClean="0"/>
              <a:t>Services</a:t>
            </a:r>
          </a:p>
          <a:p>
            <a:pPr lvl="0">
              <a:buClr>
                <a:schemeClr val="dk1"/>
              </a:buClr>
              <a:buNone/>
            </a:pPr>
            <a:endParaRPr lang="en-US" sz="1000" b="1" dirty="0" smtClean="0"/>
          </a:p>
          <a:p>
            <a:pPr>
              <a:buClr>
                <a:schemeClr val="dk1"/>
              </a:buClr>
              <a:buNone/>
            </a:pPr>
            <a:r>
              <a:rPr lang="en-US" sz="1200" b="1" dirty="0">
                <a:solidFill>
                  <a:schemeClr val="bg1"/>
                </a:solidFill>
              </a:rPr>
              <a:t>System / Network </a:t>
            </a:r>
            <a:r>
              <a:rPr lang="en-US" sz="1200" b="1" dirty="0" smtClean="0">
                <a:solidFill>
                  <a:schemeClr val="bg1"/>
                </a:solidFill>
              </a:rPr>
              <a:t>Administration</a:t>
            </a:r>
          </a:p>
          <a:p>
            <a:pPr>
              <a:buClr>
                <a:schemeClr val="dk1"/>
              </a:buClr>
              <a:buNone/>
            </a:pPr>
            <a:endParaRPr lang="en-US" sz="1000" b="1" dirty="0" smtClean="0">
              <a:solidFill>
                <a:schemeClr val="bg1"/>
              </a:solidFill>
            </a:endParaRPr>
          </a:p>
          <a:p>
            <a:pPr>
              <a:buClr>
                <a:schemeClr val="dk1"/>
              </a:buClr>
              <a:buNone/>
            </a:pPr>
            <a:r>
              <a:rPr lang="en-US" sz="1200" b="1" dirty="0" smtClean="0">
                <a:solidFill>
                  <a:schemeClr val="bg1"/>
                </a:solidFill>
              </a:rPr>
              <a:t>Information/Cyber Security</a:t>
            </a:r>
            <a:endParaRPr lang="en-US" sz="1200" b="1" dirty="0">
              <a:solidFill>
                <a:schemeClr val="bg1"/>
              </a:solidFill>
            </a:endParaRPr>
          </a:p>
          <a:p>
            <a:pPr lvl="0">
              <a:buClr>
                <a:schemeClr val="dk1"/>
              </a:buClr>
              <a:buNone/>
            </a:pPr>
            <a:endParaRPr lang="en-US" sz="1000" b="1" dirty="0"/>
          </a:p>
          <a:p>
            <a:pPr lvl="0">
              <a:buClr>
                <a:schemeClr val="dk1"/>
              </a:buClr>
              <a:buNone/>
            </a:pPr>
            <a:r>
              <a:rPr lang="en-US" sz="1200" b="1" dirty="0" smtClean="0"/>
              <a:t>Big </a:t>
            </a:r>
            <a:r>
              <a:rPr lang="en-US" sz="1200" b="1" dirty="0"/>
              <a:t>Data / </a:t>
            </a:r>
            <a:r>
              <a:rPr lang="en-US" sz="1200" b="1" dirty="0" smtClean="0"/>
              <a:t>Hadoop / BI Analytics Systems</a:t>
            </a:r>
          </a:p>
          <a:p>
            <a:pPr lvl="0">
              <a:buClr>
                <a:schemeClr val="dk1"/>
              </a:buClr>
              <a:buNone/>
            </a:pPr>
            <a:endParaRPr lang="en-US" sz="1800" b="1" dirty="0"/>
          </a:p>
          <a:p>
            <a:pPr lvl="0" algn="r">
              <a:buClr>
                <a:schemeClr val="dk1"/>
              </a:buClr>
              <a:buNone/>
            </a:pPr>
            <a:r>
              <a:rPr lang="en-US" sz="1200" b="1" dirty="0" smtClean="0"/>
              <a:t>SAP </a:t>
            </a:r>
            <a:r>
              <a:rPr lang="en-US" sz="1200" b="1" dirty="0"/>
              <a:t>Technology (Basis) Services</a:t>
            </a:r>
          </a:p>
          <a:p>
            <a:pPr lvl="0" algn="r">
              <a:buClr>
                <a:schemeClr val="dk1"/>
              </a:buClr>
              <a:buNone/>
            </a:pPr>
            <a:endParaRPr lang="en-US" sz="1000" b="1" dirty="0"/>
          </a:p>
          <a:p>
            <a:pPr lvl="0" algn="r">
              <a:buClr>
                <a:schemeClr val="dk1"/>
              </a:buClr>
              <a:buNone/>
            </a:pPr>
            <a:r>
              <a:rPr lang="en-US" sz="1200" b="1" dirty="0" smtClean="0"/>
              <a:t>SAP </a:t>
            </a:r>
            <a:r>
              <a:rPr lang="en-US" sz="1200" b="1" dirty="0"/>
              <a:t>Security and </a:t>
            </a:r>
            <a:r>
              <a:rPr lang="en-US" sz="1200" b="1" dirty="0" smtClean="0"/>
              <a:t>IDM </a:t>
            </a:r>
            <a:r>
              <a:rPr lang="en-US" sz="1200" b="1" dirty="0"/>
              <a:t>Services</a:t>
            </a:r>
          </a:p>
          <a:p>
            <a:pPr lvl="0" algn="r">
              <a:buClr>
                <a:schemeClr val="dk1"/>
              </a:buClr>
              <a:buNone/>
            </a:pPr>
            <a:endParaRPr lang="en-US" sz="1000" b="1" dirty="0"/>
          </a:p>
          <a:p>
            <a:pPr lvl="0" algn="r">
              <a:buClr>
                <a:schemeClr val="dk1"/>
              </a:buClr>
              <a:buNone/>
            </a:pPr>
            <a:r>
              <a:rPr lang="en-US" sz="1200" b="1" dirty="0" smtClean="0"/>
              <a:t>Oracle Technology </a:t>
            </a:r>
            <a:r>
              <a:rPr lang="en-US" sz="1200" b="1" dirty="0"/>
              <a:t>Services</a:t>
            </a:r>
          </a:p>
          <a:p>
            <a:pPr lvl="0" algn="r">
              <a:buClr>
                <a:schemeClr val="dk1"/>
              </a:buClr>
              <a:buNone/>
            </a:pPr>
            <a:endParaRPr lang="en-US" sz="1000" b="1" dirty="0"/>
          </a:p>
          <a:p>
            <a:pPr lvl="0" algn="r">
              <a:buClr>
                <a:schemeClr val="dk1"/>
              </a:buClr>
              <a:buNone/>
            </a:pPr>
            <a:r>
              <a:rPr lang="en-US" sz="1200" b="1" dirty="0" smtClean="0"/>
              <a:t>Training </a:t>
            </a:r>
            <a:r>
              <a:rPr lang="en-US" sz="1200" b="1" dirty="0"/>
              <a:t>Services</a:t>
            </a:r>
            <a:endParaRPr sz="1200" b="1" dirty="0"/>
          </a:p>
        </p:txBody>
      </p:sp>
      <p:sp>
        <p:nvSpPr>
          <p:cNvPr id="8" name="Shape 574"/>
          <p:cNvSpPr/>
          <p:nvPr/>
        </p:nvSpPr>
        <p:spPr>
          <a:xfrm>
            <a:off x="4371975" y="1962150"/>
            <a:ext cx="1038225" cy="1066800"/>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nvGrpSpPr>
          <p:cNvPr id="9" name="Shape 485"/>
          <p:cNvGrpSpPr/>
          <p:nvPr/>
        </p:nvGrpSpPr>
        <p:grpSpPr>
          <a:xfrm>
            <a:off x="759541" y="3641844"/>
            <a:ext cx="1069259" cy="987306"/>
            <a:chOff x="5972700" y="2330200"/>
            <a:chExt cx="411625" cy="387275"/>
          </a:xfrm>
        </p:grpSpPr>
        <p:sp>
          <p:nvSpPr>
            <p:cNvPr id="10" name="Shape 486"/>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1" name="Shape 487"/>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Shape 138"/>
        <p:cNvGrpSpPr/>
        <p:nvPr/>
      </p:nvGrpSpPr>
      <p:grpSpPr>
        <a:xfrm>
          <a:off x="0" y="0"/>
          <a:ext cx="0" cy="0"/>
          <a:chOff x="0" y="0"/>
          <a:chExt cx="0" cy="0"/>
        </a:xfrm>
      </p:grpSpPr>
      <p:sp>
        <p:nvSpPr>
          <p:cNvPr id="2" name="TextBox 1"/>
          <p:cNvSpPr txBox="1"/>
          <p:nvPr/>
        </p:nvSpPr>
        <p:spPr>
          <a:xfrm>
            <a:off x="457200" y="361950"/>
            <a:ext cx="8229600" cy="4662815"/>
          </a:xfrm>
          <a:prstGeom prst="rect">
            <a:avLst/>
          </a:prstGeom>
          <a:noFill/>
        </p:spPr>
        <p:txBody>
          <a:bodyPr wrap="square" rtlCol="0">
            <a:spAutoFit/>
          </a:bodyPr>
          <a:lstStyle/>
          <a:p>
            <a:r>
              <a:rPr lang="en-US" sz="1600"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OUR SERVICES - 1</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b="1"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1300" b="1"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CIO </a:t>
            </a:r>
            <a:r>
              <a:rPr lang="en-US" sz="13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ADVISORY SERVICES</a:t>
            </a:r>
          </a:p>
          <a:p>
            <a:pPr defTabSz="742950"/>
            <a:endParaRPr lang="en-US" sz="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Assistance to CIOs and other IT Leaders for their goals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Leverage of best possible return </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on IT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investments</a:t>
            </a:r>
          </a:p>
          <a:p>
            <a:pPr defTabSz="742950"/>
            <a:endParaRPr lang="en-US" sz="1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b="1"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13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IT TRANSFORMATION SERVICES</a:t>
            </a:r>
          </a:p>
          <a:p>
            <a:pPr defTabSz="742950"/>
            <a:endParaRPr lang="en-US" sz="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IT Assessment (processes and organizational structures)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IT Roadmap and Planning (with continuous improvement)</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Project Management (strategies, finance, and agility)</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Cloud and mobile enablements (e-commerce and marketing)</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ITSM solutions (Asset, Change, and Demand Management</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defTabSz="742950"/>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IT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workforce transformation (with performance optimization)</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Vendor Management (procurements and standardizations</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defTabSz="742950"/>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b="1"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13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BIG DATA / HADOOP / BI ANALYTICS SYSTEMS</a:t>
            </a:r>
          </a:p>
          <a:p>
            <a:pPr defTabSz="742950"/>
            <a:endParaRPr lang="en-US" sz="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Cloudera with Kudu </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installations and implementations</a:t>
            </a:r>
            <a:endPar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SAP Data Services (ETL) and HANA Analytics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Tableau (Visualizations</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installations and developments</a:t>
            </a:r>
            <a:endPar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Custom Business Intelligence solutions</a:t>
            </a:r>
          </a:p>
          <a:p>
            <a:endPar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Shape 503"/>
          <p:cNvGrpSpPr/>
          <p:nvPr/>
        </p:nvGrpSpPr>
        <p:grpSpPr>
          <a:xfrm>
            <a:off x="609600" y="895350"/>
            <a:ext cx="398791" cy="296507"/>
            <a:chOff x="5247525" y="3007275"/>
            <a:chExt cx="517575" cy="384825"/>
          </a:xfrm>
        </p:grpSpPr>
        <p:sp>
          <p:nvSpPr>
            <p:cNvPr id="4" name="Shape 504"/>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5" name="Shape 505"/>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grpSp>
        <p:nvGrpSpPr>
          <p:cNvPr id="14" name="Shape 568"/>
          <p:cNvGrpSpPr/>
          <p:nvPr/>
        </p:nvGrpSpPr>
        <p:grpSpPr>
          <a:xfrm>
            <a:off x="609600" y="1766582"/>
            <a:ext cx="340618" cy="340599"/>
            <a:chOff x="576250" y="4319400"/>
            <a:chExt cx="442075" cy="442050"/>
          </a:xfrm>
        </p:grpSpPr>
        <p:sp>
          <p:nvSpPr>
            <p:cNvPr id="15" name="Shape 569"/>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6" name="Shape 570"/>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7" name="Shape 571"/>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8" name="Shape 572"/>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grpSp>
        <p:nvGrpSpPr>
          <p:cNvPr id="19" name="Shape 541"/>
          <p:cNvGrpSpPr/>
          <p:nvPr/>
        </p:nvGrpSpPr>
        <p:grpSpPr>
          <a:xfrm>
            <a:off x="685800" y="3586883"/>
            <a:ext cx="338750" cy="245847"/>
            <a:chOff x="3932350" y="3714775"/>
            <a:chExt cx="439650" cy="319075"/>
          </a:xfrm>
        </p:grpSpPr>
        <p:sp>
          <p:nvSpPr>
            <p:cNvPr id="20" name="Shape 542"/>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1" name="Shape 543"/>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2" name="Shape 544"/>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3" name="Shape 545"/>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4" name="Shape 546"/>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780034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Shape 138"/>
        <p:cNvGrpSpPr/>
        <p:nvPr/>
      </p:nvGrpSpPr>
      <p:grpSpPr>
        <a:xfrm>
          <a:off x="0" y="0"/>
          <a:ext cx="0" cy="0"/>
          <a:chOff x="0" y="0"/>
          <a:chExt cx="0" cy="0"/>
        </a:xfrm>
      </p:grpSpPr>
      <p:sp>
        <p:nvSpPr>
          <p:cNvPr id="2" name="TextBox 1"/>
          <p:cNvSpPr txBox="1"/>
          <p:nvPr/>
        </p:nvSpPr>
        <p:spPr>
          <a:xfrm>
            <a:off x="457200" y="361950"/>
            <a:ext cx="8229600" cy="4324261"/>
          </a:xfrm>
          <a:prstGeom prst="rect">
            <a:avLst/>
          </a:prstGeom>
          <a:noFill/>
        </p:spPr>
        <p:txBody>
          <a:bodyPr wrap="square" rtlCol="0">
            <a:spAutoFit/>
          </a:bodyPr>
          <a:lstStyle/>
          <a:p>
            <a:r>
              <a:rPr lang="en-US" sz="1600"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OUR SERVICES - 2</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13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SYSTEM / NETWORK ADMINISTRATION</a:t>
            </a:r>
          </a:p>
          <a:p>
            <a:pPr defTabSz="742950"/>
            <a:endParaRPr lang="en-US" sz="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  Windows Servers administrations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Microsoft Active Directory </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installations and implementations</a:t>
            </a:r>
            <a:endPar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Unix (IBM AIX, HP-UX, and Linux) administrations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Firewall setup, configurations, and optimizations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Network engineering, design, and administrations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Onsite enduser support on-demand basis</a:t>
            </a:r>
            <a:endPar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endParaRPr lang="en-US" sz="1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13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ORACLE TECHNOLOGIES SERVICES</a:t>
            </a:r>
          </a:p>
          <a:p>
            <a:pPr defTabSz="742950"/>
            <a:endParaRPr lang="en-US" sz="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  Overall database administration and management</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Installations, implementations, upgrades, and configurations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Performance tuning and production support</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Backup and Disaster Recovery </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implementations with RMAN services</a:t>
            </a:r>
          </a:p>
          <a:p>
            <a:pPr defTabSz="742950"/>
            <a:endParaRPr lang="en-US" sz="1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b="1"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INFORMATION / CYBER SECURITY SERVICES</a:t>
            </a:r>
          </a:p>
          <a:p>
            <a:pPr defTabSz="742950"/>
            <a:endParaRPr lang="en-US" sz="500" b="1"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Overall IT Information and Cyber Security assessment and implementations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IT Governance, Risk and Compliance, and IT Audit</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SOX Compliance, ISO27001, ISO20000, and ISO22301</a:t>
            </a:r>
          </a:p>
        </p:txBody>
      </p:sp>
      <p:grpSp>
        <p:nvGrpSpPr>
          <p:cNvPr id="3" name="Shape 377"/>
          <p:cNvGrpSpPr/>
          <p:nvPr/>
        </p:nvGrpSpPr>
        <p:grpSpPr>
          <a:xfrm>
            <a:off x="609600" y="2571750"/>
            <a:ext cx="314325" cy="383304"/>
            <a:chOff x="596350" y="929175"/>
            <a:chExt cx="407950" cy="497475"/>
          </a:xfrm>
        </p:grpSpPr>
        <p:sp>
          <p:nvSpPr>
            <p:cNvPr id="4" name="Shape 378"/>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5" name="Shape 379"/>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6" name="Shape 380"/>
            <p:cNvSpPr/>
            <p:nvPr/>
          </p:nvSpPr>
          <p:spPr>
            <a:xfrm>
              <a:off x="688900" y="1256150"/>
              <a:ext cx="133975" cy="25"/>
            </a:xfrm>
            <a:custGeom>
              <a:avLst/>
              <a:gdLst/>
              <a:ahLst/>
              <a:cxnLst/>
              <a:rect l="0" t="0" r="0" b="0"/>
              <a:pathLst>
                <a:path w="5359" h="1" fill="none" extrusionOk="0">
                  <a:moveTo>
                    <a:pt x="5358" y="0"/>
                  </a:moveTo>
                  <a:lnTo>
                    <a:pt x="0" y="0"/>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7" name="Shape 381"/>
            <p:cNvSpPr/>
            <p:nvPr/>
          </p:nvSpPr>
          <p:spPr>
            <a:xfrm>
              <a:off x="688900" y="1201350"/>
              <a:ext cx="255750" cy="25"/>
            </a:xfrm>
            <a:custGeom>
              <a:avLst/>
              <a:gdLst/>
              <a:ahLst/>
              <a:cxnLst/>
              <a:rect l="0" t="0" r="0" b="0"/>
              <a:pathLst>
                <a:path w="10230" h="1" fill="none" extrusionOk="0">
                  <a:moveTo>
                    <a:pt x="10229" y="1"/>
                  </a:moveTo>
                  <a:lnTo>
                    <a:pt x="0" y="1"/>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8" name="Shape 382"/>
            <p:cNvSpPr/>
            <p:nvPr/>
          </p:nvSpPr>
          <p:spPr>
            <a:xfrm>
              <a:off x="688900" y="1145950"/>
              <a:ext cx="255750" cy="25"/>
            </a:xfrm>
            <a:custGeom>
              <a:avLst/>
              <a:gdLst/>
              <a:ahLst/>
              <a:cxnLst/>
              <a:rect l="0" t="0" r="0" b="0"/>
              <a:pathLst>
                <a:path w="10230" h="1" fill="none" extrusionOk="0">
                  <a:moveTo>
                    <a:pt x="10229" y="0"/>
                  </a:moveTo>
                  <a:lnTo>
                    <a:pt x="0" y="0"/>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9" name="Shape 383"/>
            <p:cNvSpPr/>
            <p:nvPr/>
          </p:nvSpPr>
          <p:spPr>
            <a:xfrm>
              <a:off x="688900" y="1090525"/>
              <a:ext cx="255750" cy="25"/>
            </a:xfrm>
            <a:custGeom>
              <a:avLst/>
              <a:gdLst/>
              <a:ahLst/>
              <a:cxnLst/>
              <a:rect l="0" t="0" r="0" b="0"/>
              <a:pathLst>
                <a:path w="10230" h="1" fill="none" extrusionOk="0">
                  <a:moveTo>
                    <a:pt x="10229" y="1"/>
                  </a:moveTo>
                  <a:lnTo>
                    <a:pt x="0" y="1"/>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0" name="Shape 384"/>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grpSp>
        <p:nvGrpSpPr>
          <p:cNvPr id="11" name="Shape 499"/>
          <p:cNvGrpSpPr/>
          <p:nvPr/>
        </p:nvGrpSpPr>
        <p:grpSpPr>
          <a:xfrm>
            <a:off x="609600" y="895350"/>
            <a:ext cx="355624" cy="336862"/>
            <a:chOff x="2583100" y="2973775"/>
            <a:chExt cx="461550" cy="437200"/>
          </a:xfrm>
        </p:grpSpPr>
        <p:sp>
          <p:nvSpPr>
            <p:cNvPr id="12" name="Shape 500"/>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3" name="Shape 501"/>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grpSp>
        <p:nvGrpSpPr>
          <p:cNvPr id="22" name="Shape 700"/>
          <p:cNvGrpSpPr/>
          <p:nvPr/>
        </p:nvGrpSpPr>
        <p:grpSpPr>
          <a:xfrm>
            <a:off x="609600" y="3791101"/>
            <a:ext cx="371573" cy="356568"/>
            <a:chOff x="6605925" y="948050"/>
            <a:chExt cx="482250" cy="462775"/>
          </a:xfrm>
        </p:grpSpPr>
        <p:sp>
          <p:nvSpPr>
            <p:cNvPr id="23" name="Shape 701"/>
            <p:cNvSpPr/>
            <p:nvPr/>
          </p:nvSpPr>
          <p:spPr>
            <a:xfrm>
              <a:off x="6847025" y="1209875"/>
              <a:ext cx="60325" cy="200950"/>
            </a:xfrm>
            <a:custGeom>
              <a:avLst/>
              <a:gdLst/>
              <a:ahLst/>
              <a:cxnLst/>
              <a:rect l="0" t="0" r="0" b="0"/>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4" name="Shape 702"/>
            <p:cNvSpPr/>
            <p:nvPr/>
          </p:nvSpPr>
          <p:spPr>
            <a:xfrm>
              <a:off x="6605925" y="971800"/>
              <a:ext cx="482250" cy="228350"/>
            </a:xfrm>
            <a:custGeom>
              <a:avLst/>
              <a:gdLst/>
              <a:ahLst/>
              <a:cxnLst/>
              <a:rect l="0" t="0" r="0" b="0"/>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5" name="Shape 703"/>
            <p:cNvSpPr/>
            <p:nvPr/>
          </p:nvSpPr>
          <p:spPr>
            <a:xfrm>
              <a:off x="6847025" y="948050"/>
              <a:ext cx="25" cy="23775"/>
            </a:xfrm>
            <a:custGeom>
              <a:avLst/>
              <a:gdLst/>
              <a:ahLst/>
              <a:cxnLst/>
              <a:rect l="0" t="0" r="0" b="0"/>
              <a:pathLst>
                <a:path w="1" h="951" fill="none" extrusionOk="0">
                  <a:moveTo>
                    <a:pt x="1" y="951"/>
                  </a:moveTo>
                  <a:lnTo>
                    <a:pt x="1" y="1"/>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6" name="Shape 704"/>
            <p:cNvSpPr/>
            <p:nvPr/>
          </p:nvSpPr>
          <p:spPr>
            <a:xfrm>
              <a:off x="6847025" y="1001025"/>
              <a:ext cx="25" cy="183900"/>
            </a:xfrm>
            <a:custGeom>
              <a:avLst/>
              <a:gdLst/>
              <a:ahLst/>
              <a:cxnLst/>
              <a:rect l="0" t="0" r="0" b="0"/>
              <a:pathLst>
                <a:path w="1" h="7356" fill="none" extrusionOk="0">
                  <a:moveTo>
                    <a:pt x="1" y="1"/>
                  </a:moveTo>
                  <a:lnTo>
                    <a:pt x="1" y="7356"/>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7" name="Shape 705"/>
            <p:cNvSpPr/>
            <p:nvPr/>
          </p:nvSpPr>
          <p:spPr>
            <a:xfrm>
              <a:off x="6872000" y="994325"/>
              <a:ext cx="85275" cy="190600"/>
            </a:xfrm>
            <a:custGeom>
              <a:avLst/>
              <a:gdLst/>
              <a:ahLst/>
              <a:cxnLst/>
              <a:rect l="0" t="0" r="0" b="0"/>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8" name="Shape 706"/>
            <p:cNvSpPr/>
            <p:nvPr/>
          </p:nvSpPr>
          <p:spPr>
            <a:xfrm>
              <a:off x="6736825" y="994325"/>
              <a:ext cx="85275" cy="190600"/>
            </a:xfrm>
            <a:custGeom>
              <a:avLst/>
              <a:gdLst/>
              <a:ahLst/>
              <a:cxnLst/>
              <a:rect l="0" t="0" r="0" b="0"/>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3195647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2" name="TextBox 1"/>
          <p:cNvSpPr txBox="1"/>
          <p:nvPr/>
        </p:nvSpPr>
        <p:spPr>
          <a:xfrm>
            <a:off x="457200" y="361950"/>
            <a:ext cx="8229600" cy="3739485"/>
          </a:xfrm>
          <a:prstGeom prst="rect">
            <a:avLst/>
          </a:prstGeom>
          <a:noFill/>
        </p:spPr>
        <p:txBody>
          <a:bodyPr wrap="square" rtlCol="0">
            <a:spAutoFit/>
          </a:bodyPr>
          <a:lstStyle/>
          <a:p>
            <a:r>
              <a:rPr lang="en-US" sz="1600"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OUR SERVICES - 3</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13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SAP TECHNOLOGY (BASIS) SERVICES</a:t>
            </a:r>
            <a:endParaRPr lang="en-US" sz="1300" b="1"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defTabSz="742950"/>
            <a:endParaRPr lang="en-US" sz="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  SAP NetWeaver including SAP HANA</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SAP ERP Business Suite (ECC, CRM, SCM, HCM, and SRM)</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SAP OS/Database Migrations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SAP DMS (Document Management Systems)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SAP Archiving, Workflows, and CAD Integrations</a:t>
            </a:r>
            <a:endPar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t>
            </a:r>
            <a:endParaRPr lang="en-US" b="1"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defTabSz="742950"/>
            <a:r>
              <a:rPr lang="en-US" sz="13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1300" b="1"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SAP </a:t>
            </a:r>
            <a:r>
              <a:rPr lang="en-US" sz="13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SECURITY AND IDENTITY MANAGEMENT SERVICES</a:t>
            </a:r>
            <a:endParaRPr lang="en-US" sz="1300" b="1" dirty="0" smtClean="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pPr defTabSz="742950"/>
            <a:endParaRPr lang="en-US" sz="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  SAP </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Authorizations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Roles Management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including </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4.6, EP, ECC &amp; HANA</a:t>
            </a:r>
            <a:endPar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Strong hands on experience with ABAP and </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Java systems</a:t>
            </a:r>
            <a:endPar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SAP Identity Management (IDM</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full cycle</a:t>
            </a:r>
            <a:endPar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IDM with Active Directory, Exchange, IBM Tivoli, </a:t>
            </a:r>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Lotus, SAP and others</a:t>
            </a:r>
            <a:endPar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SAP Single Sign On / LDAP / Other authentication models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SAP GRC AC, CUA, HR Organizational Structures</a:t>
            </a:r>
          </a:p>
          <a:p>
            <a:pPr defTabSz="742950"/>
            <a:r>
              <a:rPr lang="en-US" sz="13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hape 515"/>
          <p:cNvSpPr/>
          <p:nvPr/>
        </p:nvSpPr>
        <p:spPr>
          <a:xfrm>
            <a:off x="685800" y="2367582"/>
            <a:ext cx="247715" cy="356568"/>
          </a:xfrm>
          <a:custGeom>
            <a:avLst/>
            <a:gdLst/>
            <a:ahLst/>
            <a:cxnLst/>
            <a:rect l="0" t="0" r="0" b="0"/>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nvGrpSpPr>
          <p:cNvPr id="13" name="Shape 437"/>
          <p:cNvGrpSpPr/>
          <p:nvPr/>
        </p:nvGrpSpPr>
        <p:grpSpPr>
          <a:xfrm>
            <a:off x="609600" y="895350"/>
            <a:ext cx="329350" cy="345318"/>
            <a:chOff x="5961125" y="1623900"/>
            <a:chExt cx="427450" cy="448175"/>
          </a:xfrm>
        </p:grpSpPr>
        <p:sp>
          <p:nvSpPr>
            <p:cNvPr id="14" name="Shape 438"/>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5" name="Shape 439"/>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6" name="Shape 440"/>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7" name="Shape 441"/>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8" name="Shape 442"/>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19" name="Shape 443"/>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0" name="Shape 444"/>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5"/>
        <p:cNvGrpSpPr/>
        <p:nvPr/>
      </p:nvGrpSpPr>
      <p:grpSpPr>
        <a:xfrm>
          <a:off x="0" y="0"/>
          <a:ext cx="0" cy="0"/>
          <a:chOff x="0" y="0"/>
          <a:chExt cx="0" cy="0"/>
        </a:xfrm>
      </p:grpSpPr>
      <p:sp>
        <p:nvSpPr>
          <p:cNvPr id="120" name="Shape 120"/>
          <p:cNvSpPr txBox="1">
            <a:spLocks noGrp="1"/>
          </p:cNvSpPr>
          <p:nvPr>
            <p:ph type="body" idx="1"/>
          </p:nvPr>
        </p:nvSpPr>
        <p:spPr>
          <a:xfrm>
            <a:off x="533400" y="1657350"/>
            <a:ext cx="5105400" cy="3429000"/>
          </a:xfrm>
          <a:prstGeom prst="rect">
            <a:avLst/>
          </a:prstGeom>
        </p:spPr>
        <p:txBody>
          <a:bodyPr wrap="square" lIns="91425" tIns="91425" rIns="91425" bIns="91425" anchor="t" anchorCtr="0">
            <a:noAutofit/>
          </a:bodyPr>
          <a:lstStyle/>
          <a:p>
            <a:pPr lvl="0">
              <a:buClr>
                <a:schemeClr val="dk1"/>
              </a:buClr>
              <a:buNone/>
            </a:pPr>
            <a:r>
              <a:rPr lang="en-US" sz="1200" b="1" dirty="0"/>
              <a:t>•  Project Management including Agile Methodology</a:t>
            </a:r>
          </a:p>
          <a:p>
            <a:pPr lvl="0">
              <a:buClr>
                <a:schemeClr val="dk1"/>
              </a:buClr>
              <a:buNone/>
            </a:pPr>
            <a:r>
              <a:rPr lang="en-US" sz="1200" b="1" dirty="0"/>
              <a:t>•  Tableau (Business Intelligence and Reporting)</a:t>
            </a:r>
          </a:p>
          <a:p>
            <a:pPr lvl="0">
              <a:buClr>
                <a:schemeClr val="dk1"/>
              </a:buClr>
              <a:buNone/>
            </a:pPr>
            <a:r>
              <a:rPr lang="en-US" sz="1200" b="1" dirty="0"/>
              <a:t>•  Oracle Database Administrator Courses</a:t>
            </a:r>
          </a:p>
          <a:p>
            <a:pPr lvl="0">
              <a:buClr>
                <a:schemeClr val="dk1"/>
              </a:buClr>
              <a:buNone/>
            </a:pPr>
            <a:r>
              <a:rPr lang="en-US" sz="1200" b="1" dirty="0"/>
              <a:t>•  Microsoft Project Management and Server</a:t>
            </a:r>
          </a:p>
          <a:p>
            <a:pPr lvl="0">
              <a:buClr>
                <a:schemeClr val="dk1"/>
              </a:buClr>
              <a:buNone/>
            </a:pPr>
            <a:r>
              <a:rPr lang="en-US" sz="1200" b="1" dirty="0"/>
              <a:t>•  ITIL (IT Infrastructure Library) Training</a:t>
            </a:r>
          </a:p>
          <a:p>
            <a:pPr lvl="0">
              <a:buClr>
                <a:schemeClr val="dk1"/>
              </a:buClr>
              <a:buNone/>
            </a:pPr>
            <a:r>
              <a:rPr lang="en-US" sz="1200" b="1" dirty="0"/>
              <a:t>•  Cloudera Hadoop Administration (including Kudu)</a:t>
            </a:r>
          </a:p>
          <a:p>
            <a:pPr lvl="0">
              <a:buClr>
                <a:schemeClr val="dk1"/>
              </a:buClr>
              <a:buNone/>
            </a:pPr>
            <a:r>
              <a:rPr lang="en-US" sz="1200" b="1" dirty="0"/>
              <a:t>•  Microsoft .NET (C# and MVC) and SQL Server </a:t>
            </a:r>
            <a:r>
              <a:rPr lang="en-US" sz="1200" b="1" dirty="0" smtClean="0"/>
              <a:t>Development</a:t>
            </a:r>
          </a:p>
          <a:p>
            <a:pPr lvl="0">
              <a:buClr>
                <a:schemeClr val="dk1"/>
              </a:buClr>
              <a:buNone/>
            </a:pPr>
            <a:endParaRPr lang="en-US" sz="1200" b="1" dirty="0"/>
          </a:p>
          <a:p>
            <a:pPr lvl="0">
              <a:buClr>
                <a:schemeClr val="dk1"/>
              </a:buClr>
              <a:buNone/>
            </a:pPr>
            <a:r>
              <a:rPr lang="en-US" sz="1200" b="1" dirty="0"/>
              <a:t>•  SAP HANA Administration</a:t>
            </a:r>
          </a:p>
          <a:p>
            <a:pPr lvl="0">
              <a:buClr>
                <a:schemeClr val="dk1"/>
              </a:buClr>
              <a:buNone/>
            </a:pPr>
            <a:r>
              <a:rPr lang="en-US" sz="1200" b="1" dirty="0"/>
              <a:t>•  SAP NetWeaver and Basis </a:t>
            </a:r>
            <a:r>
              <a:rPr lang="en-US" sz="1200" b="1" dirty="0" smtClean="0"/>
              <a:t>Administrations</a:t>
            </a:r>
          </a:p>
          <a:p>
            <a:pPr lvl="0">
              <a:buClr>
                <a:schemeClr val="dk1"/>
              </a:buClr>
              <a:buNone/>
            </a:pPr>
            <a:r>
              <a:rPr lang="en-US" sz="1200" b="1" dirty="0"/>
              <a:t>•  SAP Tuning, Security, Authorizations/Roles/Users Management</a:t>
            </a:r>
          </a:p>
          <a:p>
            <a:pPr lvl="0">
              <a:buClr>
                <a:schemeClr val="dk1"/>
              </a:buClr>
              <a:buNone/>
            </a:pPr>
            <a:r>
              <a:rPr lang="en-US" sz="1200" b="1" dirty="0"/>
              <a:t>•  SAP Audit Information System</a:t>
            </a:r>
          </a:p>
          <a:p>
            <a:pPr lvl="0">
              <a:buClr>
                <a:schemeClr val="dk1"/>
              </a:buClr>
              <a:buNone/>
            </a:pPr>
            <a:r>
              <a:rPr lang="en-US" sz="1200" b="1" dirty="0"/>
              <a:t>•  SAP Archiving, Backup and Disaster Recovery</a:t>
            </a:r>
          </a:p>
          <a:p>
            <a:pPr lvl="0">
              <a:buClr>
                <a:schemeClr val="dk1"/>
              </a:buClr>
              <a:buNone/>
            </a:pPr>
            <a:r>
              <a:rPr lang="en-US" sz="1200" b="1" dirty="0"/>
              <a:t>•  SAP OS/DB Migrations, Data Services</a:t>
            </a:r>
          </a:p>
          <a:p>
            <a:pPr lvl="0">
              <a:buClr>
                <a:schemeClr val="dk1"/>
              </a:buClr>
              <a:buNone/>
            </a:pPr>
            <a:r>
              <a:rPr lang="en-US" sz="1200" b="1" dirty="0"/>
              <a:t>•  SAP Solution </a:t>
            </a:r>
            <a:r>
              <a:rPr lang="en-US" sz="1200" b="1" dirty="0" smtClean="0"/>
              <a:t>Manager and Incident </a:t>
            </a:r>
            <a:r>
              <a:rPr lang="en-US" sz="1200" b="1" dirty="0"/>
              <a:t>Management</a:t>
            </a:r>
          </a:p>
          <a:p>
            <a:pPr lvl="0">
              <a:buClr>
                <a:schemeClr val="dk1"/>
              </a:buClr>
              <a:buNone/>
            </a:pPr>
            <a:r>
              <a:rPr lang="en-US" sz="1200" b="1" dirty="0"/>
              <a:t>•  SAP DMS (Document Management Systems)</a:t>
            </a:r>
          </a:p>
          <a:p>
            <a:pPr lvl="0">
              <a:buClr>
                <a:schemeClr val="dk1"/>
              </a:buClr>
              <a:buNone/>
            </a:pPr>
            <a:r>
              <a:rPr lang="en-US" sz="1200" b="1" dirty="0"/>
              <a:t>•  SAP </a:t>
            </a:r>
            <a:r>
              <a:rPr lang="en-US" sz="1200" b="1" dirty="0" smtClean="0"/>
              <a:t>Workflows and CAD </a:t>
            </a:r>
            <a:r>
              <a:rPr lang="en-US" sz="1200" b="1" dirty="0"/>
              <a:t>Integrations</a:t>
            </a:r>
            <a:endParaRPr sz="1200" b="1" dirty="0"/>
          </a:p>
        </p:txBody>
      </p:sp>
      <p:sp>
        <p:nvSpPr>
          <p:cNvPr id="12" name="Shape 116"/>
          <p:cNvSpPr txBox="1">
            <a:spLocks/>
          </p:cNvSpPr>
          <p:nvPr/>
        </p:nvSpPr>
        <p:spPr>
          <a:xfrm>
            <a:off x="533400" y="285750"/>
            <a:ext cx="5334000" cy="1318175"/>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94667"/>
              </a:buClr>
              <a:buFont typeface="Merriweather"/>
              <a:buNone/>
              <a:defRPr sz="1400" b="1" i="0" u="none" strike="noStrike" cap="none">
                <a:solidFill>
                  <a:srgbClr val="294667"/>
                </a:solidFill>
                <a:latin typeface="Merriweather"/>
                <a:ea typeface="Merriweather"/>
                <a:cs typeface="Merriweather"/>
                <a:sym typeface="Merriweather"/>
              </a:defRPr>
            </a:lvl1pPr>
            <a:lvl2pPr lvl="1" rtl="0">
              <a:spcBef>
                <a:spcPts val="0"/>
              </a:spcBef>
              <a:buClr>
                <a:srgbClr val="294667"/>
              </a:buClr>
              <a:buFont typeface="Merriweather"/>
              <a:buNone/>
              <a:defRPr b="1">
                <a:solidFill>
                  <a:srgbClr val="294667"/>
                </a:solidFill>
                <a:latin typeface="Merriweather"/>
                <a:ea typeface="Merriweather"/>
                <a:cs typeface="Merriweather"/>
                <a:sym typeface="Merriweather"/>
              </a:defRPr>
            </a:lvl2pPr>
            <a:lvl3pPr lvl="2" rtl="0">
              <a:spcBef>
                <a:spcPts val="0"/>
              </a:spcBef>
              <a:buClr>
                <a:srgbClr val="294667"/>
              </a:buClr>
              <a:buFont typeface="Merriweather"/>
              <a:buNone/>
              <a:defRPr b="1">
                <a:solidFill>
                  <a:srgbClr val="294667"/>
                </a:solidFill>
                <a:latin typeface="Merriweather"/>
                <a:ea typeface="Merriweather"/>
                <a:cs typeface="Merriweather"/>
                <a:sym typeface="Merriweather"/>
              </a:defRPr>
            </a:lvl3pPr>
            <a:lvl4pPr lvl="3" rtl="0">
              <a:spcBef>
                <a:spcPts val="0"/>
              </a:spcBef>
              <a:buClr>
                <a:srgbClr val="294667"/>
              </a:buClr>
              <a:buFont typeface="Merriweather"/>
              <a:buNone/>
              <a:defRPr b="1">
                <a:solidFill>
                  <a:srgbClr val="294667"/>
                </a:solidFill>
                <a:latin typeface="Merriweather"/>
                <a:ea typeface="Merriweather"/>
                <a:cs typeface="Merriweather"/>
                <a:sym typeface="Merriweather"/>
              </a:defRPr>
            </a:lvl4pPr>
            <a:lvl5pPr lvl="4" rtl="0">
              <a:spcBef>
                <a:spcPts val="0"/>
              </a:spcBef>
              <a:buClr>
                <a:srgbClr val="294667"/>
              </a:buClr>
              <a:buFont typeface="Merriweather"/>
              <a:buNone/>
              <a:defRPr b="1">
                <a:solidFill>
                  <a:srgbClr val="294667"/>
                </a:solidFill>
                <a:latin typeface="Merriweather"/>
                <a:ea typeface="Merriweather"/>
                <a:cs typeface="Merriweather"/>
                <a:sym typeface="Merriweather"/>
              </a:defRPr>
            </a:lvl5pPr>
            <a:lvl6pPr lvl="5" rtl="0">
              <a:spcBef>
                <a:spcPts val="0"/>
              </a:spcBef>
              <a:buClr>
                <a:srgbClr val="294667"/>
              </a:buClr>
              <a:buFont typeface="Merriweather"/>
              <a:buNone/>
              <a:defRPr b="1">
                <a:solidFill>
                  <a:srgbClr val="294667"/>
                </a:solidFill>
                <a:latin typeface="Merriweather"/>
                <a:ea typeface="Merriweather"/>
                <a:cs typeface="Merriweather"/>
                <a:sym typeface="Merriweather"/>
              </a:defRPr>
            </a:lvl6pPr>
            <a:lvl7pPr lvl="6" rtl="0">
              <a:spcBef>
                <a:spcPts val="0"/>
              </a:spcBef>
              <a:buClr>
                <a:srgbClr val="294667"/>
              </a:buClr>
              <a:buFont typeface="Merriweather"/>
              <a:buNone/>
              <a:defRPr b="1">
                <a:solidFill>
                  <a:srgbClr val="294667"/>
                </a:solidFill>
                <a:latin typeface="Merriweather"/>
                <a:ea typeface="Merriweather"/>
                <a:cs typeface="Merriweather"/>
                <a:sym typeface="Merriweather"/>
              </a:defRPr>
            </a:lvl7pPr>
            <a:lvl8pPr lvl="7" rtl="0">
              <a:spcBef>
                <a:spcPts val="0"/>
              </a:spcBef>
              <a:buClr>
                <a:srgbClr val="294667"/>
              </a:buClr>
              <a:buFont typeface="Merriweather"/>
              <a:buNone/>
              <a:defRPr b="1">
                <a:solidFill>
                  <a:srgbClr val="294667"/>
                </a:solidFill>
                <a:latin typeface="Merriweather"/>
                <a:ea typeface="Merriweather"/>
                <a:cs typeface="Merriweather"/>
                <a:sym typeface="Merriweather"/>
              </a:defRPr>
            </a:lvl8pPr>
            <a:lvl9pPr lvl="8" rtl="0">
              <a:spcBef>
                <a:spcPts val="0"/>
              </a:spcBef>
              <a:buClr>
                <a:srgbClr val="294667"/>
              </a:buClr>
              <a:buFont typeface="Merriweather"/>
              <a:buNone/>
              <a:defRPr b="1">
                <a:solidFill>
                  <a:srgbClr val="294667"/>
                </a:solidFill>
                <a:latin typeface="Merriweather"/>
                <a:ea typeface="Merriweather"/>
                <a:cs typeface="Merriweather"/>
                <a:sym typeface="Merriweather"/>
              </a:defRPr>
            </a:lvl9pPr>
          </a:lstStyle>
          <a:p>
            <a:r>
              <a:rPr lang="en-US" dirty="0" smtClean="0">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OUR TRAINING SERVICES</a:t>
            </a: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
            </a:r>
            <a:b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b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
            </a:r>
            <a:b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Raising you above the expected!</a:t>
            </a:r>
          </a:p>
          <a:p>
            <a:r>
              <a:rPr lang="en-US" sz="1300" b="0" dirty="0">
                <a:latin typeface="Open Sans" panose="020B0606030504020204" pitchFamily="34" charset="0"/>
                <a:ea typeface="Open Sans" panose="020B0606030504020204" pitchFamily="34" charset="0"/>
                <a:cs typeface="Open Sans" panose="020B0606030504020204" pitchFamily="34" charset="0"/>
              </a:rPr>
              <a:t>Businesses which are given proper training are likely to be more </a:t>
            </a:r>
            <a:r>
              <a:rPr lang="en-US" sz="1300" b="0" dirty="0" smtClean="0">
                <a:latin typeface="Open Sans" panose="020B0606030504020204" pitchFamily="34" charset="0"/>
                <a:ea typeface="Open Sans" panose="020B0606030504020204" pitchFamily="34" charset="0"/>
                <a:cs typeface="Open Sans" panose="020B0606030504020204" pitchFamily="34" charset="0"/>
              </a:rPr>
              <a:t>motivated, </a:t>
            </a:r>
            <a:r>
              <a:rPr lang="en-US" sz="1300" b="0" dirty="0">
                <a:latin typeface="Open Sans" panose="020B0606030504020204" pitchFamily="34" charset="0"/>
                <a:ea typeface="Open Sans" panose="020B0606030504020204" pitchFamily="34" charset="0"/>
                <a:cs typeface="Open Sans" panose="020B0606030504020204" pitchFamily="34" charset="0"/>
              </a:rPr>
              <a:t>leading to an increase in overall productivity.</a:t>
            </a:r>
            <a:endParaRPr lang="en" sz="1300" b="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41494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Emi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3761</TotalTime>
  <Words>364</Words>
  <Application>Microsoft Office PowerPoint</Application>
  <PresentationFormat>On-screen Show (16:9)</PresentationFormat>
  <Paragraphs>126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Emilia template</vt:lpstr>
      <vt:lpstr>SOFT-TECH Enterprises LLC</vt:lpstr>
      <vt:lpstr>Have a vision?  Let’s bring IT to life together!</vt:lpstr>
      <vt:lpstr>PowerPoint Presentation</vt:lpstr>
      <vt:lpstr>PowerPoint Presentation</vt:lpstr>
      <vt:lpstr>Soft-Tech is an IT services and solutions company.  We provide technology expertise, services and support to help organizations sustain growth and strengthen performance by offering the following main line of services: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SOFT-TECH Enterprises LLC</dc:title>
  <cp:lastModifiedBy>Windows User</cp:lastModifiedBy>
  <cp:revision>1</cp:revision>
  <dcterms:modified xsi:type="dcterms:W3CDTF">2018-09-03T21:19:16Z</dcterms:modified>
</cp:coreProperties>
</file>